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5"/>
  </p:notesMasterIdLst>
  <p:sldIdLst>
    <p:sldId id="451" r:id="rId2"/>
    <p:sldId id="1836" r:id="rId3"/>
    <p:sldId id="1834" r:id="rId4"/>
    <p:sldId id="360" r:id="rId5"/>
    <p:sldId id="1774" r:id="rId6"/>
    <p:sldId id="1775" r:id="rId7"/>
    <p:sldId id="1776" r:id="rId8"/>
    <p:sldId id="1779" r:id="rId9"/>
    <p:sldId id="1780" r:id="rId10"/>
    <p:sldId id="1837" r:id="rId11"/>
    <p:sldId id="1782" r:id="rId12"/>
    <p:sldId id="1783" r:id="rId13"/>
    <p:sldId id="1784" r:id="rId14"/>
    <p:sldId id="1785" r:id="rId15"/>
    <p:sldId id="1838" r:id="rId16"/>
    <p:sldId id="1786" r:id="rId17"/>
    <p:sldId id="1787" r:id="rId18"/>
    <p:sldId id="1788" r:id="rId19"/>
    <p:sldId id="1789" r:id="rId20"/>
    <p:sldId id="1790" r:id="rId21"/>
    <p:sldId id="1791" r:id="rId22"/>
    <p:sldId id="1792" r:id="rId23"/>
    <p:sldId id="1793" r:id="rId24"/>
    <p:sldId id="1843" r:id="rId25"/>
    <p:sldId id="1841" r:id="rId26"/>
    <p:sldId id="1794" r:id="rId27"/>
    <p:sldId id="1842" r:id="rId28"/>
    <p:sldId id="1795" r:id="rId29"/>
    <p:sldId id="1844" r:id="rId30"/>
    <p:sldId id="1839" r:id="rId31"/>
    <p:sldId id="1796" r:id="rId32"/>
    <p:sldId id="1840" r:id="rId33"/>
    <p:sldId id="1797" r:id="rId34"/>
    <p:sldId id="1798" r:id="rId35"/>
    <p:sldId id="1801" r:id="rId36"/>
    <p:sldId id="1799" r:id="rId37"/>
    <p:sldId id="1802" r:id="rId38"/>
    <p:sldId id="1803" r:id="rId39"/>
    <p:sldId id="1804" r:id="rId40"/>
    <p:sldId id="1833" r:id="rId41"/>
    <p:sldId id="1828" r:id="rId42"/>
    <p:sldId id="1805" r:id="rId43"/>
    <p:sldId id="1807" r:id="rId44"/>
    <p:sldId id="1808" r:id="rId45"/>
    <p:sldId id="1809" r:id="rId46"/>
    <p:sldId id="1811" r:id="rId47"/>
    <p:sldId id="1813" r:id="rId48"/>
    <p:sldId id="1814" r:id="rId49"/>
    <p:sldId id="1815" r:id="rId50"/>
    <p:sldId id="1816" r:id="rId51"/>
    <p:sldId id="1817" r:id="rId52"/>
    <p:sldId id="1818" r:id="rId53"/>
    <p:sldId id="1820" r:id="rId54"/>
    <p:sldId id="1819" r:id="rId55"/>
    <p:sldId id="1821" r:id="rId56"/>
    <p:sldId id="1822" r:id="rId57"/>
    <p:sldId id="1823" r:id="rId58"/>
    <p:sldId id="1824" r:id="rId59"/>
    <p:sldId id="1825" r:id="rId60"/>
    <p:sldId id="1826" r:id="rId61"/>
    <p:sldId id="1827" r:id="rId62"/>
    <p:sldId id="1832" r:id="rId63"/>
    <p:sldId id="1829" r:id="rId64"/>
    <p:sldId id="1830" r:id="rId65"/>
    <p:sldId id="1831" r:id="rId66"/>
    <p:sldId id="1707" r:id="rId67"/>
    <p:sldId id="1724" r:id="rId68"/>
    <p:sldId id="1709" r:id="rId69"/>
    <p:sldId id="1714" r:id="rId70"/>
    <p:sldId id="1715" r:id="rId71"/>
    <p:sldId id="1484" r:id="rId72"/>
    <p:sldId id="1716" r:id="rId73"/>
    <p:sldId id="1490" r:id="rId74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E85C8"/>
    <a:srgbClr val="FF9300"/>
    <a:srgbClr val="CCE8D0"/>
    <a:srgbClr val="DBDEEE"/>
    <a:srgbClr val="C2E8F7"/>
    <a:srgbClr val="FEE1BB"/>
    <a:srgbClr val="FBDFE0"/>
    <a:srgbClr val="F3BCC3"/>
    <a:srgbClr val="FFD5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99"/>
    <p:restoredTop sz="94651"/>
  </p:normalViewPr>
  <p:slideViewPr>
    <p:cSldViewPr snapToGrid="0">
      <p:cViewPr>
        <p:scale>
          <a:sx n="94" d="100"/>
          <a:sy n="94" d="100"/>
        </p:scale>
        <p:origin x="1488" y="11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F46EBC-BF4F-5541-A5EE-B154B5C5C22E}" type="doc">
      <dgm:prSet loTypeId="urn:microsoft.com/office/officeart/2005/8/layout/cycle6" loCatId="" qsTypeId="urn:microsoft.com/office/officeart/2005/8/quickstyle/3d9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61122A-E539-BC42-BB82-E5BE3135D400}">
      <dgm:prSet phldrT="[Text]"/>
      <dgm:spPr/>
      <dgm:t>
        <a:bodyPr/>
        <a:lstStyle/>
        <a:p>
          <a:r>
            <a:rPr lang="en-US" dirty="0" err="1"/>
            <a:t>AlexNet</a:t>
          </a:r>
          <a:endParaRPr lang="en-US" dirty="0"/>
        </a:p>
      </dgm:t>
    </dgm:pt>
    <dgm:pt modelId="{49358325-9223-5746-93BE-709991737ABE}" type="parTrans" cxnId="{EA0C778F-7A38-4146-A98D-B1FAAB09AFA0}">
      <dgm:prSet/>
      <dgm:spPr/>
      <dgm:t>
        <a:bodyPr/>
        <a:lstStyle/>
        <a:p>
          <a:endParaRPr lang="en-US"/>
        </a:p>
      </dgm:t>
    </dgm:pt>
    <dgm:pt modelId="{39D87FAE-AA0A-8945-90CD-C70866B4B178}" type="sibTrans" cxnId="{EA0C778F-7A38-4146-A98D-B1FAAB09AFA0}">
      <dgm:prSet/>
      <dgm:spPr/>
      <dgm:t>
        <a:bodyPr/>
        <a:lstStyle/>
        <a:p>
          <a:endParaRPr lang="en-US"/>
        </a:p>
      </dgm:t>
    </dgm:pt>
    <dgm:pt modelId="{9509E1BC-EF94-D243-9BFB-C02E8A0B64F3}">
      <dgm:prSet phldrT="[Text]"/>
      <dgm:spPr/>
      <dgm:t>
        <a:bodyPr/>
        <a:lstStyle/>
        <a:p>
          <a:r>
            <a:rPr lang="en-US" dirty="0" err="1"/>
            <a:t>GoogleNet</a:t>
          </a:r>
          <a:endParaRPr lang="en-US" dirty="0"/>
        </a:p>
      </dgm:t>
    </dgm:pt>
    <dgm:pt modelId="{6C5437FE-EE6C-AB49-8422-F663631F2E7F}" type="parTrans" cxnId="{616C4588-83CC-C845-A3FA-7D32B6D076F9}">
      <dgm:prSet/>
      <dgm:spPr/>
      <dgm:t>
        <a:bodyPr/>
        <a:lstStyle/>
        <a:p>
          <a:endParaRPr lang="en-US"/>
        </a:p>
      </dgm:t>
    </dgm:pt>
    <dgm:pt modelId="{AFABC9A6-A9D6-1745-922A-095E0391747D}" type="sibTrans" cxnId="{616C4588-83CC-C845-A3FA-7D32B6D076F9}">
      <dgm:prSet/>
      <dgm:spPr/>
      <dgm:t>
        <a:bodyPr/>
        <a:lstStyle/>
        <a:p>
          <a:endParaRPr lang="en-US"/>
        </a:p>
      </dgm:t>
    </dgm:pt>
    <dgm:pt modelId="{E0074AE7-E846-764D-BA5A-19681669CDE5}">
      <dgm:prSet phldrT="[Text]"/>
      <dgm:spPr/>
      <dgm:t>
        <a:bodyPr/>
        <a:lstStyle/>
        <a:p>
          <a:r>
            <a:rPr lang="en-US" dirty="0" err="1"/>
            <a:t>ConvNet</a:t>
          </a:r>
          <a:endParaRPr lang="en-US" dirty="0"/>
        </a:p>
      </dgm:t>
    </dgm:pt>
    <dgm:pt modelId="{254C2807-D561-4947-9FAE-4E91CA623AFF}" type="parTrans" cxnId="{D8F568CA-9AD8-3F45-A458-D3B68CFB32CA}">
      <dgm:prSet/>
      <dgm:spPr/>
      <dgm:t>
        <a:bodyPr/>
        <a:lstStyle/>
        <a:p>
          <a:endParaRPr lang="en-US"/>
        </a:p>
      </dgm:t>
    </dgm:pt>
    <dgm:pt modelId="{A4900D87-0947-4945-A064-6D52405FBCFA}" type="sibTrans" cxnId="{D8F568CA-9AD8-3F45-A458-D3B68CFB32CA}">
      <dgm:prSet/>
      <dgm:spPr/>
      <dgm:t>
        <a:bodyPr/>
        <a:lstStyle/>
        <a:p>
          <a:endParaRPr lang="en-US"/>
        </a:p>
      </dgm:t>
    </dgm:pt>
    <dgm:pt modelId="{2FF3238F-AEAA-E34D-8B71-DDAD19D69B1F}">
      <dgm:prSet phldrT="[Text]"/>
      <dgm:spPr/>
      <dgm:t>
        <a:bodyPr/>
        <a:lstStyle/>
        <a:p>
          <a:r>
            <a:rPr lang="en-US" dirty="0"/>
            <a:t>VGG</a:t>
          </a:r>
        </a:p>
      </dgm:t>
    </dgm:pt>
    <dgm:pt modelId="{93A4C869-EE64-7A4C-AACA-EA3DC9C9FA63}" type="parTrans" cxnId="{462F0B15-5072-B541-B3FD-62C48BA73D48}">
      <dgm:prSet/>
      <dgm:spPr/>
      <dgm:t>
        <a:bodyPr/>
        <a:lstStyle/>
        <a:p>
          <a:endParaRPr lang="en-US"/>
        </a:p>
      </dgm:t>
    </dgm:pt>
    <dgm:pt modelId="{7B88C83B-2D9C-264E-AE2B-2CB42C7E0516}" type="sibTrans" cxnId="{462F0B15-5072-B541-B3FD-62C48BA73D48}">
      <dgm:prSet/>
      <dgm:spPr/>
      <dgm:t>
        <a:bodyPr/>
        <a:lstStyle/>
        <a:p>
          <a:endParaRPr lang="en-US"/>
        </a:p>
      </dgm:t>
    </dgm:pt>
    <dgm:pt modelId="{134C50D1-41A6-B84C-88F8-90B5D0329DCD}">
      <dgm:prSet phldrT="[Text]"/>
      <dgm:spPr/>
      <dgm:t>
        <a:bodyPr/>
        <a:lstStyle/>
        <a:p>
          <a:r>
            <a:rPr lang="en-US" dirty="0" err="1"/>
            <a:t>ResNet</a:t>
          </a:r>
          <a:endParaRPr lang="en-US" dirty="0"/>
        </a:p>
      </dgm:t>
    </dgm:pt>
    <dgm:pt modelId="{12A3346E-27FB-3F48-A723-45CE72A2256B}" type="parTrans" cxnId="{FF96EE98-5F7F-7747-A203-12FE796A6B8E}">
      <dgm:prSet/>
      <dgm:spPr/>
      <dgm:t>
        <a:bodyPr/>
        <a:lstStyle/>
        <a:p>
          <a:endParaRPr lang="en-US"/>
        </a:p>
      </dgm:t>
    </dgm:pt>
    <dgm:pt modelId="{64478707-46B2-C846-88B1-3CB97B146987}" type="sibTrans" cxnId="{FF96EE98-5F7F-7747-A203-12FE796A6B8E}">
      <dgm:prSet/>
      <dgm:spPr/>
      <dgm:t>
        <a:bodyPr/>
        <a:lstStyle/>
        <a:p>
          <a:endParaRPr lang="en-US"/>
        </a:p>
      </dgm:t>
    </dgm:pt>
    <dgm:pt modelId="{CFEA1092-C8C4-2A4C-B553-3A2A16748FE3}">
      <dgm:prSet/>
      <dgm:spPr/>
      <dgm:t>
        <a:bodyPr/>
        <a:lstStyle/>
        <a:p>
          <a:r>
            <a:rPr lang="en-US" dirty="0" err="1"/>
            <a:t>ResNeXt</a:t>
          </a:r>
          <a:endParaRPr lang="en-US" dirty="0"/>
        </a:p>
      </dgm:t>
    </dgm:pt>
    <dgm:pt modelId="{7DB39491-0E0E-1845-88ED-CD389D5BFA60}" type="parTrans" cxnId="{DC532918-50E8-C545-AE60-FBC6BF56EBBA}">
      <dgm:prSet/>
      <dgm:spPr/>
      <dgm:t>
        <a:bodyPr/>
        <a:lstStyle/>
        <a:p>
          <a:endParaRPr lang="en-US"/>
        </a:p>
      </dgm:t>
    </dgm:pt>
    <dgm:pt modelId="{0BF640A4-713F-B142-BCCF-612D454D1F54}" type="sibTrans" cxnId="{DC532918-50E8-C545-AE60-FBC6BF56EBBA}">
      <dgm:prSet/>
      <dgm:spPr/>
      <dgm:t>
        <a:bodyPr/>
        <a:lstStyle/>
        <a:p>
          <a:endParaRPr lang="en-US"/>
        </a:p>
      </dgm:t>
    </dgm:pt>
    <dgm:pt modelId="{6AF22330-C4DF-6042-89D3-BC98E6789CFE}">
      <dgm:prSet/>
      <dgm:spPr/>
      <dgm:t>
        <a:bodyPr/>
        <a:lstStyle/>
        <a:p>
          <a:r>
            <a:rPr lang="en-US" dirty="0" err="1"/>
            <a:t>DenseNet</a:t>
          </a:r>
          <a:endParaRPr lang="en-US" dirty="0"/>
        </a:p>
      </dgm:t>
    </dgm:pt>
    <dgm:pt modelId="{DC9CF2E3-CD6A-3B47-81EC-D86D41D79D74}" type="parTrans" cxnId="{8659EC92-6E85-EF4E-8DE6-EC709D2D6363}">
      <dgm:prSet/>
      <dgm:spPr/>
      <dgm:t>
        <a:bodyPr/>
        <a:lstStyle/>
        <a:p>
          <a:endParaRPr lang="en-US"/>
        </a:p>
      </dgm:t>
    </dgm:pt>
    <dgm:pt modelId="{EB3AEA8A-6E28-D541-B099-9C0974415EF3}" type="sibTrans" cxnId="{8659EC92-6E85-EF4E-8DE6-EC709D2D6363}">
      <dgm:prSet/>
      <dgm:spPr/>
      <dgm:t>
        <a:bodyPr/>
        <a:lstStyle/>
        <a:p>
          <a:endParaRPr lang="en-US"/>
        </a:p>
      </dgm:t>
    </dgm:pt>
    <dgm:pt modelId="{25A948D1-C4D7-E544-A9BE-AC3AD1DD22AC}">
      <dgm:prSet/>
      <dgm:spPr/>
      <dgm:t>
        <a:bodyPr/>
        <a:lstStyle/>
        <a:p>
          <a:r>
            <a:rPr lang="en-US" dirty="0" err="1"/>
            <a:t>SqueezNet</a:t>
          </a:r>
          <a:endParaRPr lang="en-US" dirty="0"/>
        </a:p>
      </dgm:t>
    </dgm:pt>
    <dgm:pt modelId="{37144195-A103-B14A-81E0-58A6A159EC04}" type="parTrans" cxnId="{3AA6744F-40F3-E445-A1F3-8B7B2D2FDE54}">
      <dgm:prSet/>
      <dgm:spPr/>
      <dgm:t>
        <a:bodyPr/>
        <a:lstStyle/>
        <a:p>
          <a:endParaRPr lang="en-US"/>
        </a:p>
      </dgm:t>
    </dgm:pt>
    <dgm:pt modelId="{BEF820FC-3719-064B-8FC8-4BD4D8E3EE4E}" type="sibTrans" cxnId="{3AA6744F-40F3-E445-A1F3-8B7B2D2FDE54}">
      <dgm:prSet/>
      <dgm:spPr/>
      <dgm:t>
        <a:bodyPr/>
        <a:lstStyle/>
        <a:p>
          <a:endParaRPr lang="en-US"/>
        </a:p>
      </dgm:t>
    </dgm:pt>
    <dgm:pt modelId="{19595018-4228-E449-9BE3-72389A5177A9}">
      <dgm:prSet/>
      <dgm:spPr/>
      <dgm:t>
        <a:bodyPr/>
        <a:lstStyle/>
        <a:p>
          <a:r>
            <a:rPr lang="en-US" dirty="0" err="1"/>
            <a:t>ShuffleNet</a:t>
          </a:r>
          <a:endParaRPr lang="en-US" dirty="0"/>
        </a:p>
      </dgm:t>
    </dgm:pt>
    <dgm:pt modelId="{2AAE2DCB-7C2A-384B-9609-855A2338DD11}" type="parTrans" cxnId="{D512AEB4-636F-034A-8ACA-EE33B4C8799B}">
      <dgm:prSet/>
      <dgm:spPr/>
      <dgm:t>
        <a:bodyPr/>
        <a:lstStyle/>
        <a:p>
          <a:endParaRPr lang="en-US"/>
        </a:p>
      </dgm:t>
    </dgm:pt>
    <dgm:pt modelId="{6C70A722-E3AB-C74D-860A-4B3B9891BFB1}" type="sibTrans" cxnId="{D512AEB4-636F-034A-8ACA-EE33B4C8799B}">
      <dgm:prSet/>
      <dgm:spPr/>
      <dgm:t>
        <a:bodyPr/>
        <a:lstStyle/>
        <a:p>
          <a:endParaRPr lang="en-US"/>
        </a:p>
      </dgm:t>
    </dgm:pt>
    <dgm:pt modelId="{8FB334D4-E273-2244-86BD-E2BC6D15A6D8}">
      <dgm:prSet/>
      <dgm:spPr/>
      <dgm:t>
        <a:bodyPr/>
        <a:lstStyle/>
        <a:p>
          <a:r>
            <a:rPr lang="en-US" dirty="0" err="1"/>
            <a:t>MobileNet</a:t>
          </a:r>
          <a:endParaRPr lang="en-US" dirty="0"/>
        </a:p>
      </dgm:t>
    </dgm:pt>
    <dgm:pt modelId="{9044A379-0B13-A341-8B89-F5741F49C9A0}" type="parTrans" cxnId="{CE2CC114-E900-9445-A5E7-2117A871D983}">
      <dgm:prSet/>
      <dgm:spPr/>
      <dgm:t>
        <a:bodyPr/>
        <a:lstStyle/>
        <a:p>
          <a:endParaRPr lang="en-US"/>
        </a:p>
      </dgm:t>
    </dgm:pt>
    <dgm:pt modelId="{7302968D-3000-364A-84A2-0355CB3C556B}" type="sibTrans" cxnId="{CE2CC114-E900-9445-A5E7-2117A871D983}">
      <dgm:prSet/>
      <dgm:spPr/>
      <dgm:t>
        <a:bodyPr/>
        <a:lstStyle/>
        <a:p>
          <a:endParaRPr lang="en-US"/>
        </a:p>
      </dgm:t>
    </dgm:pt>
    <dgm:pt modelId="{4D8012D7-7F44-234D-8679-BA82F85FA858}">
      <dgm:prSet/>
      <dgm:spPr/>
      <dgm:t>
        <a:bodyPr/>
        <a:lstStyle/>
        <a:p>
          <a:r>
            <a:rPr lang="en-US" dirty="0" err="1"/>
            <a:t>MnasNet</a:t>
          </a:r>
          <a:endParaRPr lang="en-US" dirty="0"/>
        </a:p>
      </dgm:t>
    </dgm:pt>
    <dgm:pt modelId="{1F897F18-2D14-C84C-86A3-87B00CB34BEA}" type="parTrans" cxnId="{79805EDF-3956-5249-9860-C11349602261}">
      <dgm:prSet/>
      <dgm:spPr/>
      <dgm:t>
        <a:bodyPr/>
        <a:lstStyle/>
        <a:p>
          <a:endParaRPr lang="en-US"/>
        </a:p>
      </dgm:t>
    </dgm:pt>
    <dgm:pt modelId="{734FDBFC-9A1E-EF47-96FE-DC3FF53FE5C8}" type="sibTrans" cxnId="{79805EDF-3956-5249-9860-C11349602261}">
      <dgm:prSet/>
      <dgm:spPr/>
      <dgm:t>
        <a:bodyPr/>
        <a:lstStyle/>
        <a:p>
          <a:endParaRPr lang="en-US"/>
        </a:p>
      </dgm:t>
    </dgm:pt>
    <dgm:pt modelId="{96850BC0-1DB1-AF40-8F8E-C9701630B4B7}">
      <dgm:prSet/>
      <dgm:spPr/>
      <dgm:t>
        <a:bodyPr/>
        <a:lstStyle/>
        <a:p>
          <a:r>
            <a:rPr lang="en-US" dirty="0" err="1"/>
            <a:t>EfficientNet</a:t>
          </a:r>
          <a:endParaRPr lang="en-US" dirty="0"/>
        </a:p>
      </dgm:t>
    </dgm:pt>
    <dgm:pt modelId="{75A32C24-B5E9-A34B-8723-7482995CBDE5}" type="parTrans" cxnId="{AA395062-2B15-0C44-BD30-11644DB57AFC}">
      <dgm:prSet/>
      <dgm:spPr/>
      <dgm:t>
        <a:bodyPr/>
        <a:lstStyle/>
        <a:p>
          <a:endParaRPr lang="en-US"/>
        </a:p>
      </dgm:t>
    </dgm:pt>
    <dgm:pt modelId="{FBCF8E1F-9105-314A-91B7-1D26E073A16F}" type="sibTrans" cxnId="{AA395062-2B15-0C44-BD30-11644DB57AFC}">
      <dgm:prSet/>
      <dgm:spPr/>
      <dgm:t>
        <a:bodyPr/>
        <a:lstStyle/>
        <a:p>
          <a:endParaRPr lang="en-US"/>
        </a:p>
      </dgm:t>
    </dgm:pt>
    <dgm:pt modelId="{166E130B-19E8-ED4E-B086-CB93D61B9FA7}">
      <dgm:prSet/>
      <dgm:spPr/>
      <dgm:t>
        <a:bodyPr/>
        <a:lstStyle/>
        <a:p>
          <a:r>
            <a:rPr lang="en-US" dirty="0"/>
            <a:t>ARLNET</a:t>
          </a:r>
        </a:p>
      </dgm:t>
    </dgm:pt>
    <dgm:pt modelId="{58A92BC5-F587-844D-A355-B039B2AEAACB}" type="parTrans" cxnId="{99A9B224-AD84-6943-9E5F-C5D1CF9EBEB2}">
      <dgm:prSet/>
      <dgm:spPr/>
      <dgm:t>
        <a:bodyPr/>
        <a:lstStyle/>
        <a:p>
          <a:endParaRPr lang="en-US"/>
        </a:p>
      </dgm:t>
    </dgm:pt>
    <dgm:pt modelId="{449235D4-3DF0-6547-91B6-E51009229A51}" type="sibTrans" cxnId="{99A9B224-AD84-6943-9E5F-C5D1CF9EBEB2}">
      <dgm:prSet/>
      <dgm:spPr/>
      <dgm:t>
        <a:bodyPr/>
        <a:lstStyle/>
        <a:p>
          <a:endParaRPr lang="en-US"/>
        </a:p>
      </dgm:t>
    </dgm:pt>
    <dgm:pt modelId="{AA20E9C8-018C-5F43-9C49-347E13B9627D}">
      <dgm:prSet/>
      <dgm:spPr/>
      <dgm:t>
        <a:bodyPr/>
        <a:lstStyle/>
        <a:p>
          <a:r>
            <a:rPr lang="en-US" dirty="0" err="1"/>
            <a:t>ViT</a:t>
          </a:r>
          <a:endParaRPr lang="en-US" dirty="0"/>
        </a:p>
      </dgm:t>
    </dgm:pt>
    <dgm:pt modelId="{C60C80BE-A397-E746-BAFE-013C0CDBF597}" type="parTrans" cxnId="{7ED0E5BD-1B75-1E47-AA6A-BCCB3DFC9F5B}">
      <dgm:prSet/>
      <dgm:spPr/>
      <dgm:t>
        <a:bodyPr/>
        <a:lstStyle/>
        <a:p>
          <a:endParaRPr lang="en-US"/>
        </a:p>
      </dgm:t>
    </dgm:pt>
    <dgm:pt modelId="{46D2DE20-4F7F-DE43-BC57-3B67ABE03A03}" type="sibTrans" cxnId="{7ED0E5BD-1B75-1E47-AA6A-BCCB3DFC9F5B}">
      <dgm:prSet/>
      <dgm:spPr/>
      <dgm:t>
        <a:bodyPr/>
        <a:lstStyle/>
        <a:p>
          <a:endParaRPr lang="en-US"/>
        </a:p>
      </dgm:t>
    </dgm:pt>
    <dgm:pt modelId="{79C4389E-4319-9C4D-8577-300542179DC3}">
      <dgm:prSet/>
      <dgm:spPr/>
      <dgm:t>
        <a:bodyPr/>
        <a:lstStyle/>
        <a:p>
          <a:r>
            <a:rPr lang="en-US" dirty="0"/>
            <a:t>Wide </a:t>
          </a:r>
          <a:r>
            <a:rPr lang="en-US" dirty="0" err="1"/>
            <a:t>ResNet</a:t>
          </a:r>
          <a:endParaRPr lang="en-US" dirty="0"/>
        </a:p>
      </dgm:t>
    </dgm:pt>
    <dgm:pt modelId="{F94664BC-3AAD-8146-9F88-0225D9F2CB06}" type="parTrans" cxnId="{85026349-5239-0B49-8432-C0B6C18663C4}">
      <dgm:prSet/>
      <dgm:spPr/>
      <dgm:t>
        <a:bodyPr/>
        <a:lstStyle/>
        <a:p>
          <a:endParaRPr lang="en-US"/>
        </a:p>
      </dgm:t>
    </dgm:pt>
    <dgm:pt modelId="{66A931A6-5141-204A-ADD2-246D9641F0EC}" type="sibTrans" cxnId="{85026349-5239-0B49-8432-C0B6C18663C4}">
      <dgm:prSet/>
      <dgm:spPr/>
      <dgm:t>
        <a:bodyPr/>
        <a:lstStyle/>
        <a:p>
          <a:endParaRPr lang="en-US"/>
        </a:p>
      </dgm:t>
    </dgm:pt>
    <dgm:pt modelId="{C491D5F4-0E58-2F4F-A2AC-79E8005FAF69}" type="pres">
      <dgm:prSet presAssocID="{7FF46EBC-BF4F-5541-A5EE-B154B5C5C22E}" presName="cycle" presStyleCnt="0">
        <dgm:presLayoutVars>
          <dgm:dir/>
          <dgm:resizeHandles val="exact"/>
        </dgm:presLayoutVars>
      </dgm:prSet>
      <dgm:spPr/>
    </dgm:pt>
    <dgm:pt modelId="{31469071-0F3C-5B47-ABC7-475F086BD394}" type="pres">
      <dgm:prSet presAssocID="{3561122A-E539-BC42-BB82-E5BE3135D400}" presName="node" presStyleLbl="node1" presStyleIdx="0" presStyleCnt="15">
        <dgm:presLayoutVars>
          <dgm:bulletEnabled val="1"/>
        </dgm:presLayoutVars>
      </dgm:prSet>
      <dgm:spPr/>
    </dgm:pt>
    <dgm:pt modelId="{3EA8AD8C-FACC-984F-8733-25D9470DB237}" type="pres">
      <dgm:prSet presAssocID="{3561122A-E539-BC42-BB82-E5BE3135D400}" presName="spNode" presStyleCnt="0"/>
      <dgm:spPr/>
    </dgm:pt>
    <dgm:pt modelId="{591DE073-BA23-9943-B064-01384D9FCE5D}" type="pres">
      <dgm:prSet presAssocID="{39D87FAE-AA0A-8945-90CD-C70866B4B178}" presName="sibTrans" presStyleLbl="sibTrans1D1" presStyleIdx="0" presStyleCnt="15"/>
      <dgm:spPr/>
    </dgm:pt>
    <dgm:pt modelId="{DAF01924-CA1E-7C4C-B957-F545D8A0B7CA}" type="pres">
      <dgm:prSet presAssocID="{9509E1BC-EF94-D243-9BFB-C02E8A0B64F3}" presName="node" presStyleLbl="node1" presStyleIdx="1" presStyleCnt="15">
        <dgm:presLayoutVars>
          <dgm:bulletEnabled val="1"/>
        </dgm:presLayoutVars>
      </dgm:prSet>
      <dgm:spPr/>
    </dgm:pt>
    <dgm:pt modelId="{E3C612DF-8B0A-6849-A2D0-E1D287C5946E}" type="pres">
      <dgm:prSet presAssocID="{9509E1BC-EF94-D243-9BFB-C02E8A0B64F3}" presName="spNode" presStyleCnt="0"/>
      <dgm:spPr/>
    </dgm:pt>
    <dgm:pt modelId="{919B8DF8-816F-B44C-AB4E-A507681B994C}" type="pres">
      <dgm:prSet presAssocID="{AFABC9A6-A9D6-1745-922A-095E0391747D}" presName="sibTrans" presStyleLbl="sibTrans1D1" presStyleIdx="1" presStyleCnt="15"/>
      <dgm:spPr/>
    </dgm:pt>
    <dgm:pt modelId="{D00A4931-BEA8-6441-958D-9267E02C9B3D}" type="pres">
      <dgm:prSet presAssocID="{E0074AE7-E846-764D-BA5A-19681669CDE5}" presName="node" presStyleLbl="node1" presStyleIdx="2" presStyleCnt="15">
        <dgm:presLayoutVars>
          <dgm:bulletEnabled val="1"/>
        </dgm:presLayoutVars>
      </dgm:prSet>
      <dgm:spPr/>
    </dgm:pt>
    <dgm:pt modelId="{8D164A6A-ACF7-C249-8DA3-14575F792532}" type="pres">
      <dgm:prSet presAssocID="{E0074AE7-E846-764D-BA5A-19681669CDE5}" presName="spNode" presStyleCnt="0"/>
      <dgm:spPr/>
    </dgm:pt>
    <dgm:pt modelId="{FCAB7EBE-CBAD-0A48-AF31-FA1AC1429FF4}" type="pres">
      <dgm:prSet presAssocID="{A4900D87-0947-4945-A064-6D52405FBCFA}" presName="sibTrans" presStyleLbl="sibTrans1D1" presStyleIdx="2" presStyleCnt="15"/>
      <dgm:spPr/>
    </dgm:pt>
    <dgm:pt modelId="{579C08D3-8F02-0649-B4E8-25121D0E5CD8}" type="pres">
      <dgm:prSet presAssocID="{2FF3238F-AEAA-E34D-8B71-DDAD19D69B1F}" presName="node" presStyleLbl="node1" presStyleIdx="3" presStyleCnt="15">
        <dgm:presLayoutVars>
          <dgm:bulletEnabled val="1"/>
        </dgm:presLayoutVars>
      </dgm:prSet>
      <dgm:spPr/>
    </dgm:pt>
    <dgm:pt modelId="{5D8E54DA-AF0B-E548-9374-33840F0E872A}" type="pres">
      <dgm:prSet presAssocID="{2FF3238F-AEAA-E34D-8B71-DDAD19D69B1F}" presName="spNode" presStyleCnt="0"/>
      <dgm:spPr/>
    </dgm:pt>
    <dgm:pt modelId="{4D62975A-F7DE-404E-B3B8-4FB30E5D2924}" type="pres">
      <dgm:prSet presAssocID="{7B88C83B-2D9C-264E-AE2B-2CB42C7E0516}" presName="sibTrans" presStyleLbl="sibTrans1D1" presStyleIdx="3" presStyleCnt="15"/>
      <dgm:spPr/>
    </dgm:pt>
    <dgm:pt modelId="{523912FD-87B3-854F-B8F8-0C8927ED0B28}" type="pres">
      <dgm:prSet presAssocID="{134C50D1-41A6-B84C-88F8-90B5D0329DCD}" presName="node" presStyleLbl="node1" presStyleIdx="4" presStyleCnt="15">
        <dgm:presLayoutVars>
          <dgm:bulletEnabled val="1"/>
        </dgm:presLayoutVars>
      </dgm:prSet>
      <dgm:spPr/>
    </dgm:pt>
    <dgm:pt modelId="{DD2DF82A-26D1-4E4C-9A80-013C8F5471CB}" type="pres">
      <dgm:prSet presAssocID="{134C50D1-41A6-B84C-88F8-90B5D0329DCD}" presName="spNode" presStyleCnt="0"/>
      <dgm:spPr/>
    </dgm:pt>
    <dgm:pt modelId="{52B82201-0E7A-E942-ACDD-E0E2964F3231}" type="pres">
      <dgm:prSet presAssocID="{64478707-46B2-C846-88B1-3CB97B146987}" presName="sibTrans" presStyleLbl="sibTrans1D1" presStyleIdx="4" presStyleCnt="15"/>
      <dgm:spPr/>
    </dgm:pt>
    <dgm:pt modelId="{88959A74-F775-DD48-89B8-F0EB05035DD1}" type="pres">
      <dgm:prSet presAssocID="{CFEA1092-C8C4-2A4C-B553-3A2A16748FE3}" presName="node" presStyleLbl="node1" presStyleIdx="5" presStyleCnt="15">
        <dgm:presLayoutVars>
          <dgm:bulletEnabled val="1"/>
        </dgm:presLayoutVars>
      </dgm:prSet>
      <dgm:spPr/>
    </dgm:pt>
    <dgm:pt modelId="{FD975FA9-0B20-DD4A-9888-8018FCCCAFAB}" type="pres">
      <dgm:prSet presAssocID="{CFEA1092-C8C4-2A4C-B553-3A2A16748FE3}" presName="spNode" presStyleCnt="0"/>
      <dgm:spPr/>
    </dgm:pt>
    <dgm:pt modelId="{1E70B606-C3E1-EA4D-8E6E-A136860555D0}" type="pres">
      <dgm:prSet presAssocID="{0BF640A4-713F-B142-BCCF-612D454D1F54}" presName="sibTrans" presStyleLbl="sibTrans1D1" presStyleIdx="5" presStyleCnt="15"/>
      <dgm:spPr/>
    </dgm:pt>
    <dgm:pt modelId="{BAA93537-4B61-CE48-B67F-D6F00189C5B2}" type="pres">
      <dgm:prSet presAssocID="{79C4389E-4319-9C4D-8577-300542179DC3}" presName="node" presStyleLbl="node1" presStyleIdx="6" presStyleCnt="15">
        <dgm:presLayoutVars>
          <dgm:bulletEnabled val="1"/>
        </dgm:presLayoutVars>
      </dgm:prSet>
      <dgm:spPr/>
    </dgm:pt>
    <dgm:pt modelId="{3FD1E8D6-8E85-7043-A4AA-07BF0B1BF8ED}" type="pres">
      <dgm:prSet presAssocID="{79C4389E-4319-9C4D-8577-300542179DC3}" presName="spNode" presStyleCnt="0"/>
      <dgm:spPr/>
    </dgm:pt>
    <dgm:pt modelId="{8D37D4F8-8E2A-AE40-BC02-9DED4041756F}" type="pres">
      <dgm:prSet presAssocID="{66A931A6-5141-204A-ADD2-246D9641F0EC}" presName="sibTrans" presStyleLbl="sibTrans1D1" presStyleIdx="6" presStyleCnt="15"/>
      <dgm:spPr/>
    </dgm:pt>
    <dgm:pt modelId="{B57F732B-8835-D44D-8948-B1F94551D290}" type="pres">
      <dgm:prSet presAssocID="{6AF22330-C4DF-6042-89D3-BC98E6789CFE}" presName="node" presStyleLbl="node1" presStyleIdx="7" presStyleCnt="15">
        <dgm:presLayoutVars>
          <dgm:bulletEnabled val="1"/>
        </dgm:presLayoutVars>
      </dgm:prSet>
      <dgm:spPr/>
    </dgm:pt>
    <dgm:pt modelId="{17F9DBEB-D28E-2F4A-9F13-6BF5041E4DE2}" type="pres">
      <dgm:prSet presAssocID="{6AF22330-C4DF-6042-89D3-BC98E6789CFE}" presName="spNode" presStyleCnt="0"/>
      <dgm:spPr/>
    </dgm:pt>
    <dgm:pt modelId="{11598351-DA64-7049-BCC9-4C7B938001C0}" type="pres">
      <dgm:prSet presAssocID="{EB3AEA8A-6E28-D541-B099-9C0974415EF3}" presName="sibTrans" presStyleLbl="sibTrans1D1" presStyleIdx="7" presStyleCnt="15"/>
      <dgm:spPr/>
    </dgm:pt>
    <dgm:pt modelId="{4141A7C4-37DC-FB40-8C5F-125916758B71}" type="pres">
      <dgm:prSet presAssocID="{25A948D1-C4D7-E544-A9BE-AC3AD1DD22AC}" presName="node" presStyleLbl="node1" presStyleIdx="8" presStyleCnt="15">
        <dgm:presLayoutVars>
          <dgm:bulletEnabled val="1"/>
        </dgm:presLayoutVars>
      </dgm:prSet>
      <dgm:spPr/>
    </dgm:pt>
    <dgm:pt modelId="{09246D03-146B-584D-8A6E-006C00BFC3CF}" type="pres">
      <dgm:prSet presAssocID="{25A948D1-C4D7-E544-A9BE-AC3AD1DD22AC}" presName="spNode" presStyleCnt="0"/>
      <dgm:spPr/>
    </dgm:pt>
    <dgm:pt modelId="{37177E2B-1278-FF47-9EB5-A86321368C40}" type="pres">
      <dgm:prSet presAssocID="{BEF820FC-3719-064B-8FC8-4BD4D8E3EE4E}" presName="sibTrans" presStyleLbl="sibTrans1D1" presStyleIdx="8" presStyleCnt="15"/>
      <dgm:spPr/>
    </dgm:pt>
    <dgm:pt modelId="{090C124C-92EA-4F40-903C-9C41DD287EC7}" type="pres">
      <dgm:prSet presAssocID="{19595018-4228-E449-9BE3-72389A5177A9}" presName="node" presStyleLbl="node1" presStyleIdx="9" presStyleCnt="15">
        <dgm:presLayoutVars>
          <dgm:bulletEnabled val="1"/>
        </dgm:presLayoutVars>
      </dgm:prSet>
      <dgm:spPr/>
    </dgm:pt>
    <dgm:pt modelId="{5B74536D-F034-2A42-843E-5DE5E208D8D4}" type="pres">
      <dgm:prSet presAssocID="{19595018-4228-E449-9BE3-72389A5177A9}" presName="spNode" presStyleCnt="0"/>
      <dgm:spPr/>
    </dgm:pt>
    <dgm:pt modelId="{16EECB50-CA92-0144-BE4C-182A82B4B0BE}" type="pres">
      <dgm:prSet presAssocID="{6C70A722-E3AB-C74D-860A-4B3B9891BFB1}" presName="sibTrans" presStyleLbl="sibTrans1D1" presStyleIdx="9" presStyleCnt="15"/>
      <dgm:spPr/>
    </dgm:pt>
    <dgm:pt modelId="{F4F8A4C5-1AC7-544F-97C1-4324003C9EC7}" type="pres">
      <dgm:prSet presAssocID="{8FB334D4-E273-2244-86BD-E2BC6D15A6D8}" presName="node" presStyleLbl="node1" presStyleIdx="10" presStyleCnt="15">
        <dgm:presLayoutVars>
          <dgm:bulletEnabled val="1"/>
        </dgm:presLayoutVars>
      </dgm:prSet>
      <dgm:spPr/>
    </dgm:pt>
    <dgm:pt modelId="{E08B1E06-0F95-7347-A198-27EC08CAFF0B}" type="pres">
      <dgm:prSet presAssocID="{8FB334D4-E273-2244-86BD-E2BC6D15A6D8}" presName="spNode" presStyleCnt="0"/>
      <dgm:spPr/>
    </dgm:pt>
    <dgm:pt modelId="{38875C56-3394-0C44-9181-6A104D2AAB7C}" type="pres">
      <dgm:prSet presAssocID="{7302968D-3000-364A-84A2-0355CB3C556B}" presName="sibTrans" presStyleLbl="sibTrans1D1" presStyleIdx="10" presStyleCnt="15"/>
      <dgm:spPr/>
    </dgm:pt>
    <dgm:pt modelId="{72AF3697-C36A-1843-884E-815F93A2C08C}" type="pres">
      <dgm:prSet presAssocID="{4D8012D7-7F44-234D-8679-BA82F85FA858}" presName="node" presStyleLbl="node1" presStyleIdx="11" presStyleCnt="15">
        <dgm:presLayoutVars>
          <dgm:bulletEnabled val="1"/>
        </dgm:presLayoutVars>
      </dgm:prSet>
      <dgm:spPr/>
    </dgm:pt>
    <dgm:pt modelId="{486CDE67-5E1A-2044-9AB7-42994CA6C00F}" type="pres">
      <dgm:prSet presAssocID="{4D8012D7-7F44-234D-8679-BA82F85FA858}" presName="spNode" presStyleCnt="0"/>
      <dgm:spPr/>
    </dgm:pt>
    <dgm:pt modelId="{B6951E73-39DD-C14B-91B8-337A07F3C0C2}" type="pres">
      <dgm:prSet presAssocID="{734FDBFC-9A1E-EF47-96FE-DC3FF53FE5C8}" presName="sibTrans" presStyleLbl="sibTrans1D1" presStyleIdx="11" presStyleCnt="15"/>
      <dgm:spPr/>
    </dgm:pt>
    <dgm:pt modelId="{DC96F8BB-D595-FE41-B733-055D16E2CE18}" type="pres">
      <dgm:prSet presAssocID="{96850BC0-1DB1-AF40-8F8E-C9701630B4B7}" presName="node" presStyleLbl="node1" presStyleIdx="12" presStyleCnt="15">
        <dgm:presLayoutVars>
          <dgm:bulletEnabled val="1"/>
        </dgm:presLayoutVars>
      </dgm:prSet>
      <dgm:spPr/>
    </dgm:pt>
    <dgm:pt modelId="{32B413B7-C765-CD4A-8DAF-10D6BA42BD76}" type="pres">
      <dgm:prSet presAssocID="{96850BC0-1DB1-AF40-8F8E-C9701630B4B7}" presName="spNode" presStyleCnt="0"/>
      <dgm:spPr/>
    </dgm:pt>
    <dgm:pt modelId="{ED064770-0AB4-0841-8780-1BBAA6EA7E58}" type="pres">
      <dgm:prSet presAssocID="{FBCF8E1F-9105-314A-91B7-1D26E073A16F}" presName="sibTrans" presStyleLbl="sibTrans1D1" presStyleIdx="12" presStyleCnt="15"/>
      <dgm:spPr/>
    </dgm:pt>
    <dgm:pt modelId="{2CACDEED-869D-1D4B-BB11-13E8C1C6C655}" type="pres">
      <dgm:prSet presAssocID="{166E130B-19E8-ED4E-B086-CB93D61B9FA7}" presName="node" presStyleLbl="node1" presStyleIdx="13" presStyleCnt="15">
        <dgm:presLayoutVars>
          <dgm:bulletEnabled val="1"/>
        </dgm:presLayoutVars>
      </dgm:prSet>
      <dgm:spPr/>
    </dgm:pt>
    <dgm:pt modelId="{D25CD908-900C-B84F-97D4-B2200716169E}" type="pres">
      <dgm:prSet presAssocID="{166E130B-19E8-ED4E-B086-CB93D61B9FA7}" presName="spNode" presStyleCnt="0"/>
      <dgm:spPr/>
    </dgm:pt>
    <dgm:pt modelId="{20CDA530-EC65-6044-9426-E8FB21199D99}" type="pres">
      <dgm:prSet presAssocID="{449235D4-3DF0-6547-91B6-E51009229A51}" presName="sibTrans" presStyleLbl="sibTrans1D1" presStyleIdx="13" presStyleCnt="15"/>
      <dgm:spPr/>
    </dgm:pt>
    <dgm:pt modelId="{E803C03A-CB25-8845-A1E1-F6461FF5D83A}" type="pres">
      <dgm:prSet presAssocID="{AA20E9C8-018C-5F43-9C49-347E13B9627D}" presName="node" presStyleLbl="node1" presStyleIdx="14" presStyleCnt="15">
        <dgm:presLayoutVars>
          <dgm:bulletEnabled val="1"/>
        </dgm:presLayoutVars>
      </dgm:prSet>
      <dgm:spPr/>
    </dgm:pt>
    <dgm:pt modelId="{5C2DFEB3-8710-754A-B318-0E974A9D3C73}" type="pres">
      <dgm:prSet presAssocID="{AA20E9C8-018C-5F43-9C49-347E13B9627D}" presName="spNode" presStyleCnt="0"/>
      <dgm:spPr/>
    </dgm:pt>
    <dgm:pt modelId="{86BCC094-A1DE-9D4E-B1BE-9EDDAFD7617F}" type="pres">
      <dgm:prSet presAssocID="{46D2DE20-4F7F-DE43-BC57-3B67ABE03A03}" presName="sibTrans" presStyleLbl="sibTrans1D1" presStyleIdx="14" presStyleCnt="15"/>
      <dgm:spPr/>
    </dgm:pt>
  </dgm:ptLst>
  <dgm:cxnLst>
    <dgm:cxn modelId="{53934507-FC3C-8542-87E4-2F82CB3CF7AB}" type="presOf" srcId="{3561122A-E539-BC42-BB82-E5BE3135D400}" destId="{31469071-0F3C-5B47-ABC7-475F086BD394}" srcOrd="0" destOrd="0" presId="urn:microsoft.com/office/officeart/2005/8/layout/cycle6"/>
    <dgm:cxn modelId="{BF4E9A0D-5D3E-7F48-B4CF-A35ACC79FD44}" type="presOf" srcId="{AA20E9C8-018C-5F43-9C49-347E13B9627D}" destId="{E803C03A-CB25-8845-A1E1-F6461FF5D83A}" srcOrd="0" destOrd="0" presId="urn:microsoft.com/office/officeart/2005/8/layout/cycle6"/>
    <dgm:cxn modelId="{3FFCD80F-990E-BC4F-84C8-A9F88318AA1C}" type="presOf" srcId="{A4900D87-0947-4945-A064-6D52405FBCFA}" destId="{FCAB7EBE-CBAD-0A48-AF31-FA1AC1429FF4}" srcOrd="0" destOrd="0" presId="urn:microsoft.com/office/officeart/2005/8/layout/cycle6"/>
    <dgm:cxn modelId="{CE2CC114-E900-9445-A5E7-2117A871D983}" srcId="{7FF46EBC-BF4F-5541-A5EE-B154B5C5C22E}" destId="{8FB334D4-E273-2244-86BD-E2BC6D15A6D8}" srcOrd="10" destOrd="0" parTransId="{9044A379-0B13-A341-8B89-F5741F49C9A0}" sibTransId="{7302968D-3000-364A-84A2-0355CB3C556B}"/>
    <dgm:cxn modelId="{462F0B15-5072-B541-B3FD-62C48BA73D48}" srcId="{7FF46EBC-BF4F-5541-A5EE-B154B5C5C22E}" destId="{2FF3238F-AEAA-E34D-8B71-DDAD19D69B1F}" srcOrd="3" destOrd="0" parTransId="{93A4C869-EE64-7A4C-AACA-EA3DC9C9FA63}" sibTransId="{7B88C83B-2D9C-264E-AE2B-2CB42C7E0516}"/>
    <dgm:cxn modelId="{DC532918-50E8-C545-AE60-FBC6BF56EBBA}" srcId="{7FF46EBC-BF4F-5541-A5EE-B154B5C5C22E}" destId="{CFEA1092-C8C4-2A4C-B553-3A2A16748FE3}" srcOrd="5" destOrd="0" parTransId="{7DB39491-0E0E-1845-88ED-CD389D5BFA60}" sibTransId="{0BF640A4-713F-B142-BCCF-612D454D1F54}"/>
    <dgm:cxn modelId="{4A4EEF18-D09C-3F45-8B53-465562EFD900}" type="presOf" srcId="{7302968D-3000-364A-84A2-0355CB3C556B}" destId="{38875C56-3394-0C44-9181-6A104D2AAB7C}" srcOrd="0" destOrd="0" presId="urn:microsoft.com/office/officeart/2005/8/layout/cycle6"/>
    <dgm:cxn modelId="{99A9B224-AD84-6943-9E5F-C5D1CF9EBEB2}" srcId="{7FF46EBC-BF4F-5541-A5EE-B154B5C5C22E}" destId="{166E130B-19E8-ED4E-B086-CB93D61B9FA7}" srcOrd="13" destOrd="0" parTransId="{58A92BC5-F587-844D-A355-B039B2AEAACB}" sibTransId="{449235D4-3DF0-6547-91B6-E51009229A51}"/>
    <dgm:cxn modelId="{8D99AC28-2C81-CE4E-9989-AF15F80853DC}" type="presOf" srcId="{134C50D1-41A6-B84C-88F8-90B5D0329DCD}" destId="{523912FD-87B3-854F-B8F8-0C8927ED0B28}" srcOrd="0" destOrd="0" presId="urn:microsoft.com/office/officeart/2005/8/layout/cycle6"/>
    <dgm:cxn modelId="{CC39F32B-557C-5249-AC99-88D4E07BCAB4}" type="presOf" srcId="{39D87FAE-AA0A-8945-90CD-C70866B4B178}" destId="{591DE073-BA23-9943-B064-01384D9FCE5D}" srcOrd="0" destOrd="0" presId="urn:microsoft.com/office/officeart/2005/8/layout/cycle6"/>
    <dgm:cxn modelId="{2F868B30-64E3-B649-ABFB-B82D5CEB505B}" type="presOf" srcId="{46D2DE20-4F7F-DE43-BC57-3B67ABE03A03}" destId="{86BCC094-A1DE-9D4E-B1BE-9EDDAFD7617F}" srcOrd="0" destOrd="0" presId="urn:microsoft.com/office/officeart/2005/8/layout/cycle6"/>
    <dgm:cxn modelId="{830E6F40-C4F8-6643-9264-29ACCE07505F}" type="presOf" srcId="{9509E1BC-EF94-D243-9BFB-C02E8A0B64F3}" destId="{DAF01924-CA1E-7C4C-B957-F545D8A0B7CA}" srcOrd="0" destOrd="0" presId="urn:microsoft.com/office/officeart/2005/8/layout/cycle6"/>
    <dgm:cxn modelId="{85026349-5239-0B49-8432-C0B6C18663C4}" srcId="{7FF46EBC-BF4F-5541-A5EE-B154B5C5C22E}" destId="{79C4389E-4319-9C4D-8577-300542179DC3}" srcOrd="6" destOrd="0" parTransId="{F94664BC-3AAD-8146-9F88-0225D9F2CB06}" sibTransId="{66A931A6-5141-204A-ADD2-246D9641F0EC}"/>
    <dgm:cxn modelId="{E666C04C-04C1-3F45-9C0C-F6ADE6BC35DE}" type="presOf" srcId="{EB3AEA8A-6E28-D541-B099-9C0974415EF3}" destId="{11598351-DA64-7049-BCC9-4C7B938001C0}" srcOrd="0" destOrd="0" presId="urn:microsoft.com/office/officeart/2005/8/layout/cycle6"/>
    <dgm:cxn modelId="{51BD8D4E-A008-DF4D-A0FF-DA6143924BFD}" type="presOf" srcId="{734FDBFC-9A1E-EF47-96FE-DC3FF53FE5C8}" destId="{B6951E73-39DD-C14B-91B8-337A07F3C0C2}" srcOrd="0" destOrd="0" presId="urn:microsoft.com/office/officeart/2005/8/layout/cycle6"/>
    <dgm:cxn modelId="{3AA6744F-40F3-E445-A1F3-8B7B2D2FDE54}" srcId="{7FF46EBC-BF4F-5541-A5EE-B154B5C5C22E}" destId="{25A948D1-C4D7-E544-A9BE-AC3AD1DD22AC}" srcOrd="8" destOrd="0" parTransId="{37144195-A103-B14A-81E0-58A6A159EC04}" sibTransId="{BEF820FC-3719-064B-8FC8-4BD4D8E3EE4E}"/>
    <dgm:cxn modelId="{D68B1D51-7297-774E-A22E-C75369E157F9}" type="presOf" srcId="{7FF46EBC-BF4F-5541-A5EE-B154B5C5C22E}" destId="{C491D5F4-0E58-2F4F-A2AC-79E8005FAF69}" srcOrd="0" destOrd="0" presId="urn:microsoft.com/office/officeart/2005/8/layout/cycle6"/>
    <dgm:cxn modelId="{E83A2D61-4E20-2C44-9CFD-D3527B5EB168}" type="presOf" srcId="{BEF820FC-3719-064B-8FC8-4BD4D8E3EE4E}" destId="{37177E2B-1278-FF47-9EB5-A86321368C40}" srcOrd="0" destOrd="0" presId="urn:microsoft.com/office/officeart/2005/8/layout/cycle6"/>
    <dgm:cxn modelId="{AA395062-2B15-0C44-BD30-11644DB57AFC}" srcId="{7FF46EBC-BF4F-5541-A5EE-B154B5C5C22E}" destId="{96850BC0-1DB1-AF40-8F8E-C9701630B4B7}" srcOrd="12" destOrd="0" parTransId="{75A32C24-B5E9-A34B-8723-7482995CBDE5}" sibTransId="{FBCF8E1F-9105-314A-91B7-1D26E073A16F}"/>
    <dgm:cxn modelId="{1C148072-0154-A14F-AA7B-C4C5015ECBF8}" type="presOf" srcId="{FBCF8E1F-9105-314A-91B7-1D26E073A16F}" destId="{ED064770-0AB4-0841-8780-1BBAA6EA7E58}" srcOrd="0" destOrd="0" presId="urn:microsoft.com/office/officeart/2005/8/layout/cycle6"/>
    <dgm:cxn modelId="{8A923976-A019-A94A-A8B5-C9B0DF067F42}" type="presOf" srcId="{19595018-4228-E449-9BE3-72389A5177A9}" destId="{090C124C-92EA-4F40-903C-9C41DD287EC7}" srcOrd="0" destOrd="0" presId="urn:microsoft.com/office/officeart/2005/8/layout/cycle6"/>
    <dgm:cxn modelId="{3E09A076-E304-8942-A2D1-3AAAF4BBF9C9}" type="presOf" srcId="{25A948D1-C4D7-E544-A9BE-AC3AD1DD22AC}" destId="{4141A7C4-37DC-FB40-8C5F-125916758B71}" srcOrd="0" destOrd="0" presId="urn:microsoft.com/office/officeart/2005/8/layout/cycle6"/>
    <dgm:cxn modelId="{55128C78-30FF-D046-BDED-2C3A13AA71E1}" type="presOf" srcId="{166E130B-19E8-ED4E-B086-CB93D61B9FA7}" destId="{2CACDEED-869D-1D4B-BB11-13E8C1C6C655}" srcOrd="0" destOrd="0" presId="urn:microsoft.com/office/officeart/2005/8/layout/cycle6"/>
    <dgm:cxn modelId="{408FA378-A21F-1949-91B5-EE171DC84AE0}" type="presOf" srcId="{0BF640A4-713F-B142-BCCF-612D454D1F54}" destId="{1E70B606-C3E1-EA4D-8E6E-A136860555D0}" srcOrd="0" destOrd="0" presId="urn:microsoft.com/office/officeart/2005/8/layout/cycle6"/>
    <dgm:cxn modelId="{2B60397E-2652-2E45-B3C8-ABD60422775E}" type="presOf" srcId="{96850BC0-1DB1-AF40-8F8E-C9701630B4B7}" destId="{DC96F8BB-D595-FE41-B733-055D16E2CE18}" srcOrd="0" destOrd="0" presId="urn:microsoft.com/office/officeart/2005/8/layout/cycle6"/>
    <dgm:cxn modelId="{616C4588-83CC-C845-A3FA-7D32B6D076F9}" srcId="{7FF46EBC-BF4F-5541-A5EE-B154B5C5C22E}" destId="{9509E1BC-EF94-D243-9BFB-C02E8A0B64F3}" srcOrd="1" destOrd="0" parTransId="{6C5437FE-EE6C-AB49-8422-F663631F2E7F}" sibTransId="{AFABC9A6-A9D6-1745-922A-095E0391747D}"/>
    <dgm:cxn modelId="{ACA6218B-6620-2C4B-9EE2-A3678E31F43C}" type="presOf" srcId="{6AF22330-C4DF-6042-89D3-BC98E6789CFE}" destId="{B57F732B-8835-D44D-8948-B1F94551D290}" srcOrd="0" destOrd="0" presId="urn:microsoft.com/office/officeart/2005/8/layout/cycle6"/>
    <dgm:cxn modelId="{EA0C778F-7A38-4146-A98D-B1FAAB09AFA0}" srcId="{7FF46EBC-BF4F-5541-A5EE-B154B5C5C22E}" destId="{3561122A-E539-BC42-BB82-E5BE3135D400}" srcOrd="0" destOrd="0" parTransId="{49358325-9223-5746-93BE-709991737ABE}" sibTransId="{39D87FAE-AA0A-8945-90CD-C70866B4B178}"/>
    <dgm:cxn modelId="{8659EC92-6E85-EF4E-8DE6-EC709D2D6363}" srcId="{7FF46EBC-BF4F-5541-A5EE-B154B5C5C22E}" destId="{6AF22330-C4DF-6042-89D3-BC98E6789CFE}" srcOrd="7" destOrd="0" parTransId="{DC9CF2E3-CD6A-3B47-81EC-D86D41D79D74}" sibTransId="{EB3AEA8A-6E28-D541-B099-9C0974415EF3}"/>
    <dgm:cxn modelId="{55C66E94-42AC-DC4C-94FA-2C066344CD17}" type="presOf" srcId="{79C4389E-4319-9C4D-8577-300542179DC3}" destId="{BAA93537-4B61-CE48-B67F-D6F00189C5B2}" srcOrd="0" destOrd="0" presId="urn:microsoft.com/office/officeart/2005/8/layout/cycle6"/>
    <dgm:cxn modelId="{FF96EE98-5F7F-7747-A203-12FE796A6B8E}" srcId="{7FF46EBC-BF4F-5541-A5EE-B154B5C5C22E}" destId="{134C50D1-41A6-B84C-88F8-90B5D0329DCD}" srcOrd="4" destOrd="0" parTransId="{12A3346E-27FB-3F48-A723-45CE72A2256B}" sibTransId="{64478707-46B2-C846-88B1-3CB97B146987}"/>
    <dgm:cxn modelId="{2C6082A8-3940-E14E-99DE-0F93DD1E553F}" type="presOf" srcId="{8FB334D4-E273-2244-86BD-E2BC6D15A6D8}" destId="{F4F8A4C5-1AC7-544F-97C1-4324003C9EC7}" srcOrd="0" destOrd="0" presId="urn:microsoft.com/office/officeart/2005/8/layout/cycle6"/>
    <dgm:cxn modelId="{95AC27B1-2533-AB46-98AC-D63942DA110A}" type="presOf" srcId="{7B88C83B-2D9C-264E-AE2B-2CB42C7E0516}" destId="{4D62975A-F7DE-404E-B3B8-4FB30E5D2924}" srcOrd="0" destOrd="0" presId="urn:microsoft.com/office/officeart/2005/8/layout/cycle6"/>
    <dgm:cxn modelId="{D512AEB4-636F-034A-8ACA-EE33B4C8799B}" srcId="{7FF46EBC-BF4F-5541-A5EE-B154B5C5C22E}" destId="{19595018-4228-E449-9BE3-72389A5177A9}" srcOrd="9" destOrd="0" parTransId="{2AAE2DCB-7C2A-384B-9609-855A2338DD11}" sibTransId="{6C70A722-E3AB-C74D-860A-4B3B9891BFB1}"/>
    <dgm:cxn modelId="{6642D4BD-0249-2344-A7A3-ACBF6A04AC0D}" type="presOf" srcId="{2FF3238F-AEAA-E34D-8B71-DDAD19D69B1F}" destId="{579C08D3-8F02-0649-B4E8-25121D0E5CD8}" srcOrd="0" destOrd="0" presId="urn:microsoft.com/office/officeart/2005/8/layout/cycle6"/>
    <dgm:cxn modelId="{7ED0E5BD-1B75-1E47-AA6A-BCCB3DFC9F5B}" srcId="{7FF46EBC-BF4F-5541-A5EE-B154B5C5C22E}" destId="{AA20E9C8-018C-5F43-9C49-347E13B9627D}" srcOrd="14" destOrd="0" parTransId="{C60C80BE-A397-E746-BAFE-013C0CDBF597}" sibTransId="{46D2DE20-4F7F-DE43-BC57-3B67ABE03A03}"/>
    <dgm:cxn modelId="{7B42DBC1-553D-474F-AA0F-CFF4DC64F087}" type="presOf" srcId="{66A931A6-5141-204A-ADD2-246D9641F0EC}" destId="{8D37D4F8-8E2A-AE40-BC02-9DED4041756F}" srcOrd="0" destOrd="0" presId="urn:microsoft.com/office/officeart/2005/8/layout/cycle6"/>
    <dgm:cxn modelId="{760706C2-09CE-BE4E-B0DA-917EFD873815}" type="presOf" srcId="{6C70A722-E3AB-C74D-860A-4B3B9891BFB1}" destId="{16EECB50-CA92-0144-BE4C-182A82B4B0BE}" srcOrd="0" destOrd="0" presId="urn:microsoft.com/office/officeart/2005/8/layout/cycle6"/>
    <dgm:cxn modelId="{63EB36C2-E5BB-7E46-9439-39079C62DC6E}" type="presOf" srcId="{64478707-46B2-C846-88B1-3CB97B146987}" destId="{52B82201-0E7A-E942-ACDD-E0E2964F3231}" srcOrd="0" destOrd="0" presId="urn:microsoft.com/office/officeart/2005/8/layout/cycle6"/>
    <dgm:cxn modelId="{8F01D1C8-D14F-B74D-BD7A-7661D135CDD6}" type="presOf" srcId="{4D8012D7-7F44-234D-8679-BA82F85FA858}" destId="{72AF3697-C36A-1843-884E-815F93A2C08C}" srcOrd="0" destOrd="0" presId="urn:microsoft.com/office/officeart/2005/8/layout/cycle6"/>
    <dgm:cxn modelId="{D8F568CA-9AD8-3F45-A458-D3B68CFB32CA}" srcId="{7FF46EBC-BF4F-5541-A5EE-B154B5C5C22E}" destId="{E0074AE7-E846-764D-BA5A-19681669CDE5}" srcOrd="2" destOrd="0" parTransId="{254C2807-D561-4947-9FAE-4E91CA623AFF}" sibTransId="{A4900D87-0947-4945-A064-6D52405FBCFA}"/>
    <dgm:cxn modelId="{4599A5CC-3AC3-6446-AE90-0F1435ED46D1}" type="presOf" srcId="{449235D4-3DF0-6547-91B6-E51009229A51}" destId="{20CDA530-EC65-6044-9426-E8FB21199D99}" srcOrd="0" destOrd="0" presId="urn:microsoft.com/office/officeart/2005/8/layout/cycle6"/>
    <dgm:cxn modelId="{35485ADB-EA12-6A4F-86DF-C6B7950BC6F8}" type="presOf" srcId="{AFABC9A6-A9D6-1745-922A-095E0391747D}" destId="{919B8DF8-816F-B44C-AB4E-A507681B994C}" srcOrd="0" destOrd="0" presId="urn:microsoft.com/office/officeart/2005/8/layout/cycle6"/>
    <dgm:cxn modelId="{79805EDF-3956-5249-9860-C11349602261}" srcId="{7FF46EBC-BF4F-5541-A5EE-B154B5C5C22E}" destId="{4D8012D7-7F44-234D-8679-BA82F85FA858}" srcOrd="11" destOrd="0" parTransId="{1F897F18-2D14-C84C-86A3-87B00CB34BEA}" sibTransId="{734FDBFC-9A1E-EF47-96FE-DC3FF53FE5C8}"/>
    <dgm:cxn modelId="{1FE237F4-4FED-8B4A-89B3-DD4C69D49385}" type="presOf" srcId="{CFEA1092-C8C4-2A4C-B553-3A2A16748FE3}" destId="{88959A74-F775-DD48-89B8-F0EB05035DD1}" srcOrd="0" destOrd="0" presId="urn:microsoft.com/office/officeart/2005/8/layout/cycle6"/>
    <dgm:cxn modelId="{8D50F2FC-F7D2-414B-B379-84E199EB09D3}" type="presOf" srcId="{E0074AE7-E846-764D-BA5A-19681669CDE5}" destId="{D00A4931-BEA8-6441-958D-9267E02C9B3D}" srcOrd="0" destOrd="0" presId="urn:microsoft.com/office/officeart/2005/8/layout/cycle6"/>
    <dgm:cxn modelId="{A9AAA2AB-A087-D34E-B1EA-D806B7B00738}" type="presParOf" srcId="{C491D5F4-0E58-2F4F-A2AC-79E8005FAF69}" destId="{31469071-0F3C-5B47-ABC7-475F086BD394}" srcOrd="0" destOrd="0" presId="urn:microsoft.com/office/officeart/2005/8/layout/cycle6"/>
    <dgm:cxn modelId="{A945413B-6BCA-144B-8C81-5201E51B6D3F}" type="presParOf" srcId="{C491D5F4-0E58-2F4F-A2AC-79E8005FAF69}" destId="{3EA8AD8C-FACC-984F-8733-25D9470DB237}" srcOrd="1" destOrd="0" presId="urn:microsoft.com/office/officeart/2005/8/layout/cycle6"/>
    <dgm:cxn modelId="{69660A3F-D6CF-4D44-9D93-3AA7D91B2CA0}" type="presParOf" srcId="{C491D5F4-0E58-2F4F-A2AC-79E8005FAF69}" destId="{591DE073-BA23-9943-B064-01384D9FCE5D}" srcOrd="2" destOrd="0" presId="urn:microsoft.com/office/officeart/2005/8/layout/cycle6"/>
    <dgm:cxn modelId="{416CEEE8-1C93-DE4C-86C2-22B6BBCC4B59}" type="presParOf" srcId="{C491D5F4-0E58-2F4F-A2AC-79E8005FAF69}" destId="{DAF01924-CA1E-7C4C-B957-F545D8A0B7CA}" srcOrd="3" destOrd="0" presId="urn:microsoft.com/office/officeart/2005/8/layout/cycle6"/>
    <dgm:cxn modelId="{D1E5A4B8-6CC5-4B4F-805B-CB55781C95A6}" type="presParOf" srcId="{C491D5F4-0E58-2F4F-A2AC-79E8005FAF69}" destId="{E3C612DF-8B0A-6849-A2D0-E1D287C5946E}" srcOrd="4" destOrd="0" presId="urn:microsoft.com/office/officeart/2005/8/layout/cycle6"/>
    <dgm:cxn modelId="{7519F849-E379-A844-A0C5-969AA9DF4E48}" type="presParOf" srcId="{C491D5F4-0E58-2F4F-A2AC-79E8005FAF69}" destId="{919B8DF8-816F-B44C-AB4E-A507681B994C}" srcOrd="5" destOrd="0" presId="urn:microsoft.com/office/officeart/2005/8/layout/cycle6"/>
    <dgm:cxn modelId="{A7D95A8A-D08F-A54F-81D0-40D7993B60C2}" type="presParOf" srcId="{C491D5F4-0E58-2F4F-A2AC-79E8005FAF69}" destId="{D00A4931-BEA8-6441-958D-9267E02C9B3D}" srcOrd="6" destOrd="0" presId="urn:microsoft.com/office/officeart/2005/8/layout/cycle6"/>
    <dgm:cxn modelId="{F10390B8-B89F-3646-B3B1-4B750D889ADA}" type="presParOf" srcId="{C491D5F4-0E58-2F4F-A2AC-79E8005FAF69}" destId="{8D164A6A-ACF7-C249-8DA3-14575F792532}" srcOrd="7" destOrd="0" presId="urn:microsoft.com/office/officeart/2005/8/layout/cycle6"/>
    <dgm:cxn modelId="{646D777E-E53E-414B-8B23-9B9B9FE76D37}" type="presParOf" srcId="{C491D5F4-0E58-2F4F-A2AC-79E8005FAF69}" destId="{FCAB7EBE-CBAD-0A48-AF31-FA1AC1429FF4}" srcOrd="8" destOrd="0" presId="urn:microsoft.com/office/officeart/2005/8/layout/cycle6"/>
    <dgm:cxn modelId="{AC56BF88-E85D-7548-9153-AB7B2E3C3AD6}" type="presParOf" srcId="{C491D5F4-0E58-2F4F-A2AC-79E8005FAF69}" destId="{579C08D3-8F02-0649-B4E8-25121D0E5CD8}" srcOrd="9" destOrd="0" presId="urn:microsoft.com/office/officeart/2005/8/layout/cycle6"/>
    <dgm:cxn modelId="{A9BE272F-15B5-6D44-A6ED-F45858DAF6BF}" type="presParOf" srcId="{C491D5F4-0E58-2F4F-A2AC-79E8005FAF69}" destId="{5D8E54DA-AF0B-E548-9374-33840F0E872A}" srcOrd="10" destOrd="0" presId="urn:microsoft.com/office/officeart/2005/8/layout/cycle6"/>
    <dgm:cxn modelId="{018996AE-B42D-274C-93D4-DA97A8B6DEDE}" type="presParOf" srcId="{C491D5F4-0E58-2F4F-A2AC-79E8005FAF69}" destId="{4D62975A-F7DE-404E-B3B8-4FB30E5D2924}" srcOrd="11" destOrd="0" presId="urn:microsoft.com/office/officeart/2005/8/layout/cycle6"/>
    <dgm:cxn modelId="{D1C971D8-228E-4F4B-AF3A-828DF42493BA}" type="presParOf" srcId="{C491D5F4-0E58-2F4F-A2AC-79E8005FAF69}" destId="{523912FD-87B3-854F-B8F8-0C8927ED0B28}" srcOrd="12" destOrd="0" presId="urn:microsoft.com/office/officeart/2005/8/layout/cycle6"/>
    <dgm:cxn modelId="{2E50869C-195E-D147-A783-502B2A2EB270}" type="presParOf" srcId="{C491D5F4-0E58-2F4F-A2AC-79E8005FAF69}" destId="{DD2DF82A-26D1-4E4C-9A80-013C8F5471CB}" srcOrd="13" destOrd="0" presId="urn:microsoft.com/office/officeart/2005/8/layout/cycle6"/>
    <dgm:cxn modelId="{965F9FBD-2D91-0642-BEF5-F03431AA6CCC}" type="presParOf" srcId="{C491D5F4-0E58-2F4F-A2AC-79E8005FAF69}" destId="{52B82201-0E7A-E942-ACDD-E0E2964F3231}" srcOrd="14" destOrd="0" presId="urn:microsoft.com/office/officeart/2005/8/layout/cycle6"/>
    <dgm:cxn modelId="{E11CC97F-920D-7345-817C-C1B70056C743}" type="presParOf" srcId="{C491D5F4-0E58-2F4F-A2AC-79E8005FAF69}" destId="{88959A74-F775-DD48-89B8-F0EB05035DD1}" srcOrd="15" destOrd="0" presId="urn:microsoft.com/office/officeart/2005/8/layout/cycle6"/>
    <dgm:cxn modelId="{093AF107-6941-664A-B4BB-10323CE8AFDF}" type="presParOf" srcId="{C491D5F4-0E58-2F4F-A2AC-79E8005FAF69}" destId="{FD975FA9-0B20-DD4A-9888-8018FCCCAFAB}" srcOrd="16" destOrd="0" presId="urn:microsoft.com/office/officeart/2005/8/layout/cycle6"/>
    <dgm:cxn modelId="{57931B06-480E-D34A-9602-6EA56EBA73CE}" type="presParOf" srcId="{C491D5F4-0E58-2F4F-A2AC-79E8005FAF69}" destId="{1E70B606-C3E1-EA4D-8E6E-A136860555D0}" srcOrd="17" destOrd="0" presId="urn:microsoft.com/office/officeart/2005/8/layout/cycle6"/>
    <dgm:cxn modelId="{1CF55BC4-2F9A-9A42-94EA-07C56A11C17F}" type="presParOf" srcId="{C491D5F4-0E58-2F4F-A2AC-79E8005FAF69}" destId="{BAA93537-4B61-CE48-B67F-D6F00189C5B2}" srcOrd="18" destOrd="0" presId="urn:microsoft.com/office/officeart/2005/8/layout/cycle6"/>
    <dgm:cxn modelId="{E74731B7-FA8D-6F46-8F96-9C1F3D608CE9}" type="presParOf" srcId="{C491D5F4-0E58-2F4F-A2AC-79E8005FAF69}" destId="{3FD1E8D6-8E85-7043-A4AA-07BF0B1BF8ED}" srcOrd="19" destOrd="0" presId="urn:microsoft.com/office/officeart/2005/8/layout/cycle6"/>
    <dgm:cxn modelId="{52DCB0CC-1A4F-C040-9C92-44ED680CC68A}" type="presParOf" srcId="{C491D5F4-0E58-2F4F-A2AC-79E8005FAF69}" destId="{8D37D4F8-8E2A-AE40-BC02-9DED4041756F}" srcOrd="20" destOrd="0" presId="urn:microsoft.com/office/officeart/2005/8/layout/cycle6"/>
    <dgm:cxn modelId="{9F0E7B47-ABC3-7046-97AB-96BE13968099}" type="presParOf" srcId="{C491D5F4-0E58-2F4F-A2AC-79E8005FAF69}" destId="{B57F732B-8835-D44D-8948-B1F94551D290}" srcOrd="21" destOrd="0" presId="urn:microsoft.com/office/officeart/2005/8/layout/cycle6"/>
    <dgm:cxn modelId="{4DBA0DDE-7105-094B-80D8-99A7CC70F15F}" type="presParOf" srcId="{C491D5F4-0E58-2F4F-A2AC-79E8005FAF69}" destId="{17F9DBEB-D28E-2F4A-9F13-6BF5041E4DE2}" srcOrd="22" destOrd="0" presId="urn:microsoft.com/office/officeart/2005/8/layout/cycle6"/>
    <dgm:cxn modelId="{F2554DAD-FA44-EB4E-8ED9-E9E1D0FE27BF}" type="presParOf" srcId="{C491D5F4-0E58-2F4F-A2AC-79E8005FAF69}" destId="{11598351-DA64-7049-BCC9-4C7B938001C0}" srcOrd="23" destOrd="0" presId="urn:microsoft.com/office/officeart/2005/8/layout/cycle6"/>
    <dgm:cxn modelId="{8A34B518-848C-1841-9218-AE9E8E35D80A}" type="presParOf" srcId="{C491D5F4-0E58-2F4F-A2AC-79E8005FAF69}" destId="{4141A7C4-37DC-FB40-8C5F-125916758B71}" srcOrd="24" destOrd="0" presId="urn:microsoft.com/office/officeart/2005/8/layout/cycle6"/>
    <dgm:cxn modelId="{83332B59-A698-7049-92AE-40E67CB40070}" type="presParOf" srcId="{C491D5F4-0E58-2F4F-A2AC-79E8005FAF69}" destId="{09246D03-146B-584D-8A6E-006C00BFC3CF}" srcOrd="25" destOrd="0" presId="urn:microsoft.com/office/officeart/2005/8/layout/cycle6"/>
    <dgm:cxn modelId="{67AFFE6C-454C-C04D-A309-20AC58FEC72A}" type="presParOf" srcId="{C491D5F4-0E58-2F4F-A2AC-79E8005FAF69}" destId="{37177E2B-1278-FF47-9EB5-A86321368C40}" srcOrd="26" destOrd="0" presId="urn:microsoft.com/office/officeart/2005/8/layout/cycle6"/>
    <dgm:cxn modelId="{DB07B08B-0876-6746-9F5A-DF9BEB579827}" type="presParOf" srcId="{C491D5F4-0E58-2F4F-A2AC-79E8005FAF69}" destId="{090C124C-92EA-4F40-903C-9C41DD287EC7}" srcOrd="27" destOrd="0" presId="urn:microsoft.com/office/officeart/2005/8/layout/cycle6"/>
    <dgm:cxn modelId="{0B493DC8-F01B-C949-998C-CACC37C49494}" type="presParOf" srcId="{C491D5F4-0E58-2F4F-A2AC-79E8005FAF69}" destId="{5B74536D-F034-2A42-843E-5DE5E208D8D4}" srcOrd="28" destOrd="0" presId="urn:microsoft.com/office/officeart/2005/8/layout/cycle6"/>
    <dgm:cxn modelId="{ABC3EA54-9B97-5B42-84D2-201B2A32CE01}" type="presParOf" srcId="{C491D5F4-0E58-2F4F-A2AC-79E8005FAF69}" destId="{16EECB50-CA92-0144-BE4C-182A82B4B0BE}" srcOrd="29" destOrd="0" presId="urn:microsoft.com/office/officeart/2005/8/layout/cycle6"/>
    <dgm:cxn modelId="{6F7A82CA-94A6-C44E-B53B-B6636AE48ABC}" type="presParOf" srcId="{C491D5F4-0E58-2F4F-A2AC-79E8005FAF69}" destId="{F4F8A4C5-1AC7-544F-97C1-4324003C9EC7}" srcOrd="30" destOrd="0" presId="urn:microsoft.com/office/officeart/2005/8/layout/cycle6"/>
    <dgm:cxn modelId="{E860D189-0A83-3642-B6C2-B5620321279C}" type="presParOf" srcId="{C491D5F4-0E58-2F4F-A2AC-79E8005FAF69}" destId="{E08B1E06-0F95-7347-A198-27EC08CAFF0B}" srcOrd="31" destOrd="0" presId="urn:microsoft.com/office/officeart/2005/8/layout/cycle6"/>
    <dgm:cxn modelId="{7C708189-93B1-A540-9DA7-A1F152D06DF3}" type="presParOf" srcId="{C491D5F4-0E58-2F4F-A2AC-79E8005FAF69}" destId="{38875C56-3394-0C44-9181-6A104D2AAB7C}" srcOrd="32" destOrd="0" presId="urn:microsoft.com/office/officeart/2005/8/layout/cycle6"/>
    <dgm:cxn modelId="{A3B1CEB7-98E8-864E-B32B-645C637372BB}" type="presParOf" srcId="{C491D5F4-0E58-2F4F-A2AC-79E8005FAF69}" destId="{72AF3697-C36A-1843-884E-815F93A2C08C}" srcOrd="33" destOrd="0" presId="urn:microsoft.com/office/officeart/2005/8/layout/cycle6"/>
    <dgm:cxn modelId="{F2F69470-CDD9-F34E-82CE-53A3998D9CC9}" type="presParOf" srcId="{C491D5F4-0E58-2F4F-A2AC-79E8005FAF69}" destId="{486CDE67-5E1A-2044-9AB7-42994CA6C00F}" srcOrd="34" destOrd="0" presId="urn:microsoft.com/office/officeart/2005/8/layout/cycle6"/>
    <dgm:cxn modelId="{510F75F0-FF17-5848-B192-3434A74A3B41}" type="presParOf" srcId="{C491D5F4-0E58-2F4F-A2AC-79E8005FAF69}" destId="{B6951E73-39DD-C14B-91B8-337A07F3C0C2}" srcOrd="35" destOrd="0" presId="urn:microsoft.com/office/officeart/2005/8/layout/cycle6"/>
    <dgm:cxn modelId="{A7B1D6D8-0081-FE4A-923E-1C8F63877793}" type="presParOf" srcId="{C491D5F4-0E58-2F4F-A2AC-79E8005FAF69}" destId="{DC96F8BB-D595-FE41-B733-055D16E2CE18}" srcOrd="36" destOrd="0" presId="urn:microsoft.com/office/officeart/2005/8/layout/cycle6"/>
    <dgm:cxn modelId="{01246B0B-2F76-9145-851B-235F887A2E48}" type="presParOf" srcId="{C491D5F4-0E58-2F4F-A2AC-79E8005FAF69}" destId="{32B413B7-C765-CD4A-8DAF-10D6BA42BD76}" srcOrd="37" destOrd="0" presId="urn:microsoft.com/office/officeart/2005/8/layout/cycle6"/>
    <dgm:cxn modelId="{DEE2ECD7-7366-6341-9A45-9CBACDA35F91}" type="presParOf" srcId="{C491D5F4-0E58-2F4F-A2AC-79E8005FAF69}" destId="{ED064770-0AB4-0841-8780-1BBAA6EA7E58}" srcOrd="38" destOrd="0" presId="urn:microsoft.com/office/officeart/2005/8/layout/cycle6"/>
    <dgm:cxn modelId="{9CEB69D5-E6A5-C540-92AC-74E17EDAD93B}" type="presParOf" srcId="{C491D5F4-0E58-2F4F-A2AC-79E8005FAF69}" destId="{2CACDEED-869D-1D4B-BB11-13E8C1C6C655}" srcOrd="39" destOrd="0" presId="urn:microsoft.com/office/officeart/2005/8/layout/cycle6"/>
    <dgm:cxn modelId="{5451A099-1222-4446-BEA2-602FC2943391}" type="presParOf" srcId="{C491D5F4-0E58-2F4F-A2AC-79E8005FAF69}" destId="{D25CD908-900C-B84F-97D4-B2200716169E}" srcOrd="40" destOrd="0" presId="urn:microsoft.com/office/officeart/2005/8/layout/cycle6"/>
    <dgm:cxn modelId="{887DA3FF-2ACE-AE47-9731-EF357575058F}" type="presParOf" srcId="{C491D5F4-0E58-2F4F-A2AC-79E8005FAF69}" destId="{20CDA530-EC65-6044-9426-E8FB21199D99}" srcOrd="41" destOrd="0" presId="urn:microsoft.com/office/officeart/2005/8/layout/cycle6"/>
    <dgm:cxn modelId="{9A904C61-467D-C244-9DEC-7C4BBB7FA45E}" type="presParOf" srcId="{C491D5F4-0E58-2F4F-A2AC-79E8005FAF69}" destId="{E803C03A-CB25-8845-A1E1-F6461FF5D83A}" srcOrd="42" destOrd="0" presId="urn:microsoft.com/office/officeart/2005/8/layout/cycle6"/>
    <dgm:cxn modelId="{45C18392-A982-864B-9478-C2DF36DD34D1}" type="presParOf" srcId="{C491D5F4-0E58-2F4F-A2AC-79E8005FAF69}" destId="{5C2DFEB3-8710-754A-B318-0E974A9D3C73}" srcOrd="43" destOrd="0" presId="urn:microsoft.com/office/officeart/2005/8/layout/cycle6"/>
    <dgm:cxn modelId="{A1FF8CFA-E769-C642-9257-B3BF895B2F59}" type="presParOf" srcId="{C491D5F4-0E58-2F4F-A2AC-79E8005FAF69}" destId="{86BCC094-A1DE-9D4E-B1BE-9EDDAFD7617F}" srcOrd="4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469071-0F3C-5B47-ABC7-475F086BD394}">
      <dsp:nvSpPr>
        <dsp:cNvPr id="0" name=""/>
        <dsp:cNvSpPr/>
      </dsp:nvSpPr>
      <dsp:spPr>
        <a:xfrm>
          <a:off x="3340863" y="3522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AlexNet</a:t>
          </a:r>
          <a:endParaRPr lang="en-US" sz="700" kern="1200" dirty="0"/>
        </a:p>
      </dsp:txBody>
      <dsp:txXfrm>
        <a:off x="3359870" y="22529"/>
        <a:ext cx="561012" cy="351353"/>
      </dsp:txXfrm>
    </dsp:sp>
    <dsp:sp modelId="{591DE073-BA23-9943-B064-01384D9FCE5D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2786553" y="18641"/>
              </a:moveTo>
              <a:arcTo wR="2482874" hR="2482874" stAng="16621525" swAng="570159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F01924-CA1E-7C4C-B957-F545D8A0B7CA}">
      <dsp:nvSpPr>
        <dsp:cNvPr id="0" name=""/>
        <dsp:cNvSpPr/>
      </dsp:nvSpPr>
      <dsp:spPr>
        <a:xfrm>
          <a:off x="4350739" y="218177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GoogleNet</a:t>
          </a:r>
          <a:endParaRPr lang="en-US" sz="700" kern="1200" dirty="0"/>
        </a:p>
      </dsp:txBody>
      <dsp:txXfrm>
        <a:off x="4369746" y="237184"/>
        <a:ext cx="561012" cy="351353"/>
      </dsp:txXfrm>
    </dsp:sp>
    <dsp:sp modelId="{919B8DF8-816F-B44C-AB4E-A507681B994C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3795863" y="375571"/>
              </a:moveTo>
              <a:arcTo wR="2482874" hR="2482874" stAng="18115538" swAng="57592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0A4931-BEA8-6441-958D-9267E02C9B3D}">
      <dsp:nvSpPr>
        <dsp:cNvPr id="0" name=""/>
        <dsp:cNvSpPr/>
      </dsp:nvSpPr>
      <dsp:spPr>
        <a:xfrm>
          <a:off x="5185998" y="825029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ConvNet</a:t>
          </a:r>
          <a:endParaRPr lang="en-US" sz="700" kern="1200" dirty="0"/>
        </a:p>
      </dsp:txBody>
      <dsp:txXfrm>
        <a:off x="5205005" y="844036"/>
        <a:ext cx="561012" cy="351353"/>
      </dsp:txXfrm>
    </dsp:sp>
    <dsp:sp modelId="{FCAB7EBE-CBAD-0A48-AF31-FA1AC1429FF4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4489668" y="1020874"/>
              </a:moveTo>
              <a:arcTo wR="2482874" hR="2482874" stAng="19435543" swAng="788756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9C08D3-8F02-0649-B4E8-25121D0E5CD8}">
      <dsp:nvSpPr>
        <dsp:cNvPr id="0" name=""/>
        <dsp:cNvSpPr/>
      </dsp:nvSpPr>
      <dsp:spPr>
        <a:xfrm>
          <a:off x="5702217" y="1719146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VGG</a:t>
          </a:r>
        </a:p>
      </dsp:txBody>
      <dsp:txXfrm>
        <a:off x="5721224" y="1738153"/>
        <a:ext cx="561012" cy="351353"/>
      </dsp:txXfrm>
    </dsp:sp>
    <dsp:sp modelId="{4D62975A-F7DE-404E-B3B8-4FB30E5D2924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4900298" y="1916545"/>
              </a:moveTo>
              <a:arcTo wR="2482874" hR="2482874" stAng="20808906" swAng="872018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3912FD-87B3-854F-B8F8-0C8927ED0B28}">
      <dsp:nvSpPr>
        <dsp:cNvPr id="0" name=""/>
        <dsp:cNvSpPr/>
      </dsp:nvSpPr>
      <dsp:spPr>
        <a:xfrm>
          <a:off x="5810136" y="2745927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ResNet</a:t>
          </a:r>
          <a:endParaRPr lang="en-US" sz="700" kern="1200" dirty="0"/>
        </a:p>
      </dsp:txBody>
      <dsp:txXfrm>
        <a:off x="5829143" y="2764934"/>
        <a:ext cx="561012" cy="351353"/>
      </dsp:txXfrm>
    </dsp:sp>
    <dsp:sp modelId="{52B82201-0E7A-E942-ACDD-E0E2964F3231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4922702" y="2943204"/>
              </a:moveTo>
              <a:arcTo wR="2482874" hR="2482874" stAng="641074" swAng="84641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959A74-F775-DD48-89B8-F0EB05035DD1}">
      <dsp:nvSpPr>
        <dsp:cNvPr id="0" name=""/>
        <dsp:cNvSpPr/>
      </dsp:nvSpPr>
      <dsp:spPr>
        <a:xfrm>
          <a:off x="5491095" y="3727833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ResNeXt</a:t>
          </a:r>
          <a:endParaRPr lang="en-US" sz="700" kern="1200" dirty="0"/>
        </a:p>
      </dsp:txBody>
      <dsp:txXfrm>
        <a:off x="5510102" y="3746840"/>
        <a:ext cx="561012" cy="351353"/>
      </dsp:txXfrm>
    </dsp:sp>
    <dsp:sp modelId="{1E70B606-C3E1-EA4D-8E6E-A136860555D0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4505362" y="3923085"/>
              </a:moveTo>
              <a:arcTo wR="2482874" hR="2482874" stAng="2127277" swAng="68201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A93537-4B61-CE48-B67F-D6F00189C5B2}">
      <dsp:nvSpPr>
        <dsp:cNvPr id="0" name=""/>
        <dsp:cNvSpPr/>
      </dsp:nvSpPr>
      <dsp:spPr>
        <a:xfrm>
          <a:off x="4800260" y="4495084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Wide </a:t>
          </a:r>
          <a:r>
            <a:rPr lang="en-US" sz="700" kern="1200" dirty="0" err="1"/>
            <a:t>ResNet</a:t>
          </a:r>
          <a:endParaRPr lang="en-US" sz="700" kern="1200" dirty="0"/>
        </a:p>
      </dsp:txBody>
      <dsp:txXfrm>
        <a:off x="4819267" y="4514091"/>
        <a:ext cx="561012" cy="351353"/>
      </dsp:txXfrm>
    </dsp:sp>
    <dsp:sp modelId="{8D37D4F8-8E2A-AE40-BC02-9DED4041756F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3639438" y="4679923"/>
              </a:moveTo>
              <a:arcTo wR="2482874" hR="2482874" stAng="3734216" swAng="50976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7F732B-8835-D44D-8948-B1F94551D290}">
      <dsp:nvSpPr>
        <dsp:cNvPr id="0" name=""/>
        <dsp:cNvSpPr/>
      </dsp:nvSpPr>
      <dsp:spPr>
        <a:xfrm>
          <a:off x="3857081" y="4915014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DenseNet</a:t>
          </a:r>
          <a:endParaRPr lang="en-US" sz="700" kern="1200" dirty="0"/>
        </a:p>
      </dsp:txBody>
      <dsp:txXfrm>
        <a:off x="3876088" y="4934021"/>
        <a:ext cx="561012" cy="351353"/>
      </dsp:txXfrm>
    </dsp:sp>
    <dsp:sp modelId="{11598351-DA64-7049-BCC9-4C7B938001C0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2695261" y="4956648"/>
              </a:moveTo>
              <a:arcTo wR="2482874" hR="2482874" stAng="5105572" swAng="588856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41A7C4-37DC-FB40-8C5F-125916758B71}">
      <dsp:nvSpPr>
        <dsp:cNvPr id="0" name=""/>
        <dsp:cNvSpPr/>
      </dsp:nvSpPr>
      <dsp:spPr>
        <a:xfrm>
          <a:off x="2824644" y="4915014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SqueezNet</a:t>
          </a:r>
          <a:endParaRPr lang="en-US" sz="700" kern="1200" dirty="0"/>
        </a:p>
      </dsp:txBody>
      <dsp:txXfrm>
        <a:off x="2843651" y="4934021"/>
        <a:ext cx="561012" cy="351353"/>
      </dsp:txXfrm>
    </dsp:sp>
    <dsp:sp modelId="{37177E2B-1278-FF47-9EB5-A86321368C40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1663598" y="4826686"/>
              </a:moveTo>
              <a:arcTo wR="2482874" hR="2482874" stAng="6556020" swAng="50976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0C124C-92EA-4F40-903C-9C41DD287EC7}">
      <dsp:nvSpPr>
        <dsp:cNvPr id="0" name=""/>
        <dsp:cNvSpPr/>
      </dsp:nvSpPr>
      <dsp:spPr>
        <a:xfrm>
          <a:off x="1881466" y="4495084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ShuffleNet</a:t>
          </a:r>
          <a:endParaRPr lang="en-US" sz="700" kern="1200" dirty="0"/>
        </a:p>
      </dsp:txBody>
      <dsp:txXfrm>
        <a:off x="1900473" y="4514091"/>
        <a:ext cx="561012" cy="351353"/>
      </dsp:txXfrm>
    </dsp:sp>
    <dsp:sp modelId="{16EECB50-CA92-0144-BE4C-182A82B4B0BE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783908" y="4293448"/>
              </a:moveTo>
              <a:arcTo wR="2482874" hR="2482874" stAng="7990712" swAng="68201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F8A4C5-1AC7-544F-97C1-4324003C9EC7}">
      <dsp:nvSpPr>
        <dsp:cNvPr id="0" name=""/>
        <dsp:cNvSpPr/>
      </dsp:nvSpPr>
      <dsp:spPr>
        <a:xfrm>
          <a:off x="1190630" y="3727833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MobileNet</a:t>
          </a:r>
          <a:endParaRPr lang="en-US" sz="700" kern="1200" dirty="0"/>
        </a:p>
      </dsp:txBody>
      <dsp:txXfrm>
        <a:off x="1209637" y="3746840"/>
        <a:ext cx="561012" cy="351353"/>
      </dsp:txXfrm>
    </dsp:sp>
    <dsp:sp modelId="{38875C56-3394-0C44-9181-6A104D2AAB7C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228820" y="3523983"/>
              </a:moveTo>
              <a:arcTo wR="2482874" hR="2482874" stAng="9312515" swAng="84641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F3697-C36A-1843-884E-815F93A2C08C}">
      <dsp:nvSpPr>
        <dsp:cNvPr id="0" name=""/>
        <dsp:cNvSpPr/>
      </dsp:nvSpPr>
      <dsp:spPr>
        <a:xfrm>
          <a:off x="871590" y="2745927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MnasNet</a:t>
          </a:r>
          <a:endParaRPr lang="en-US" sz="700" kern="1200" dirty="0"/>
        </a:p>
      </dsp:txBody>
      <dsp:txXfrm>
        <a:off x="890597" y="2764934"/>
        <a:ext cx="561012" cy="351353"/>
      </dsp:txXfrm>
    </dsp:sp>
    <dsp:sp modelId="{B6951E73-39DD-C14B-91B8-337A07F3C0C2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687" y="2541315"/>
              </a:moveTo>
              <a:arcTo wR="2482874" hR="2482874" stAng="10719076" swAng="872018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96F8BB-D595-FE41-B733-055D16E2CE18}">
      <dsp:nvSpPr>
        <dsp:cNvPr id="0" name=""/>
        <dsp:cNvSpPr/>
      </dsp:nvSpPr>
      <dsp:spPr>
        <a:xfrm>
          <a:off x="979509" y="1719146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EfficientNet</a:t>
          </a:r>
          <a:endParaRPr lang="en-US" sz="700" kern="1200" dirty="0"/>
        </a:p>
      </dsp:txBody>
      <dsp:txXfrm>
        <a:off x="998516" y="1738153"/>
        <a:ext cx="561012" cy="351353"/>
      </dsp:txXfrm>
    </dsp:sp>
    <dsp:sp modelId="{ED064770-0AB4-0841-8780-1BBAA6EA7E58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196165" y="1515596"/>
              </a:moveTo>
              <a:arcTo wR="2482874" hR="2482874" stAng="12175702" swAng="788756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CDEED-869D-1D4B-BB11-13E8C1C6C655}">
      <dsp:nvSpPr>
        <dsp:cNvPr id="0" name=""/>
        <dsp:cNvSpPr/>
      </dsp:nvSpPr>
      <dsp:spPr>
        <a:xfrm>
          <a:off x="1495727" y="825029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ARLNET</a:t>
          </a:r>
        </a:p>
      </dsp:txBody>
      <dsp:txXfrm>
        <a:off x="1514734" y="844036"/>
        <a:ext cx="561012" cy="351353"/>
      </dsp:txXfrm>
    </dsp:sp>
    <dsp:sp modelId="{20CDA530-EC65-6044-9426-E8FB21199D99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836882" y="624010"/>
              </a:moveTo>
              <a:arcTo wR="2482874" hR="2482874" stAng="13708540" swAng="57592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03C03A-CB25-8845-A1E1-F6461FF5D83A}">
      <dsp:nvSpPr>
        <dsp:cNvPr id="0" name=""/>
        <dsp:cNvSpPr/>
      </dsp:nvSpPr>
      <dsp:spPr>
        <a:xfrm>
          <a:off x="2330987" y="218177"/>
          <a:ext cx="599026" cy="389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  <a:sp3d extrusionH="28000" prstMaterial="matte"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/>
            <a:t>ViT</a:t>
          </a:r>
          <a:endParaRPr lang="en-US" sz="700" kern="1200" dirty="0"/>
        </a:p>
      </dsp:txBody>
      <dsp:txXfrm>
        <a:off x="2349994" y="237184"/>
        <a:ext cx="561012" cy="351353"/>
      </dsp:txXfrm>
    </dsp:sp>
    <dsp:sp modelId="{86BCC094-A1DE-9D4E-B1BE-9EDDAFD7617F}">
      <dsp:nvSpPr>
        <dsp:cNvPr id="0" name=""/>
        <dsp:cNvSpPr/>
      </dsp:nvSpPr>
      <dsp:spPr>
        <a:xfrm>
          <a:off x="1157501" y="198205"/>
          <a:ext cx="4965749" cy="4965749"/>
        </a:xfrm>
        <a:custGeom>
          <a:avLst/>
          <a:gdLst/>
          <a:ahLst/>
          <a:cxnLst/>
          <a:rect l="0" t="0" r="0" b="0"/>
          <a:pathLst>
            <a:path>
              <a:moveTo>
                <a:pt x="1776534" y="102591"/>
              </a:moveTo>
              <a:arcTo wR="2482874" hR="2482874" stAng="15208316" swAng="570159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2735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s-E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454EAAF-F758-EE40-B73F-3230427CD9A9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85091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22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h}_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\text{head}_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softmax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}\left(\frac{{\bf Q}_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K}^{\sf T}_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}{\sqrt{128}}\right) {\bf V}_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2338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h}_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\text{head}_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softmax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}\left(\frac{{\bf Q}_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K}^{\sf T}_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}{\sqrt{128}}\right) {\bf V}_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1961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h}_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\text{head}_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softmax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}\left(\frac{{\bf Q}_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K}^{\sf T}_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}{\sqrt{128}}\right) {\bf V}_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891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h}_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\text{head}_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softmax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}\left(\frac{{\bf Q}_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K}^{\sf T}_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}{\sqrt{128}}\right) {\bf V}_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9697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h}_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\text{head}_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=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softmax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}\left(\frac{{\bf Q}_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{\bf K}^{\sf T}_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}{\sqrt{128}}\right) {\bf V}_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</a:t>
            </a: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2728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86F2E3-C5C3-A44F-A4BA-7E93651C247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DC18328-C5AF-044C-95D8-512F52270BD7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B6B23A1-D3E7-EB4B-B19D-7E6CDB3A331E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2515E32-AEC1-A643-BA35-1EE2E73D4B01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C5E8088-9268-8644-9865-B74FAC9F6CF5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239FD70-7999-2E48-92A4-EF77791B16AA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202382B-BCB7-BB4F-A774-C87D807C35F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FB3B5F1-CC17-5F4B-B56A-50661A0F0BE9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300F683-BAE3-8443-91F0-C6B8B5466543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5C6D7FB-1458-3B4F-81B0-63373FFD9332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95EE2BD-37A7-1C47-835E-9CB7EBC6EEC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6765DE3-C718-5147-BC8B-ACF11406263F}" type="slidenum">
              <a:rPr lang="es-ES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ransformers-89034557de14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27.png"/><Relationship Id="rId7" Type="http://schemas.openxmlformats.org/officeDocument/2006/relationships/image" Target="../media/image32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11" Type="http://schemas.openxmlformats.org/officeDocument/2006/relationships/image" Target="../media/image36.emf"/><Relationship Id="rId5" Type="http://schemas.openxmlformats.org/officeDocument/2006/relationships/image" Target="../media/image30.emf"/><Relationship Id="rId10" Type="http://schemas.openxmlformats.org/officeDocument/2006/relationships/image" Target="../media/image35.emf"/><Relationship Id="rId4" Type="http://schemas.openxmlformats.org/officeDocument/2006/relationships/image" Target="../media/image29.emf"/><Relationship Id="rId9" Type="http://schemas.openxmlformats.org/officeDocument/2006/relationships/image" Target="../media/image3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cience.stackexchange.com/questions/51065/what-is-the-positional-encoding-in-the-transformer-model" TargetMode="External"/><Relationship Id="rId7" Type="http://schemas.openxmlformats.org/officeDocument/2006/relationships/image" Target="../media/image44.e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4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ransformers-89034557de14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image" Target="../media/image47.png"/><Relationship Id="rId7" Type="http://schemas.openxmlformats.org/officeDocument/2006/relationships/image" Target="../media/image50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54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microsoft.com/office/2007/relationships/hdphoto" Target="../media/hdphoto3.wdp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2.emf"/><Relationship Id="rId7" Type="http://schemas.openxmlformats.org/officeDocument/2006/relationships/image" Target="../media/image5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microsoft.com/office/2007/relationships/hdphoto" Target="../media/hdphoto3.wdp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60.emf"/><Relationship Id="rId3" Type="http://schemas.openxmlformats.org/officeDocument/2006/relationships/image" Target="../media/image52.emf"/><Relationship Id="rId7" Type="http://schemas.openxmlformats.org/officeDocument/2006/relationships/image" Target="../media/image55.png"/><Relationship Id="rId12" Type="http://schemas.openxmlformats.org/officeDocument/2006/relationships/image" Target="../media/image59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11" Type="http://schemas.openxmlformats.org/officeDocument/2006/relationships/image" Target="../media/image58.emf"/><Relationship Id="rId5" Type="http://schemas.microsoft.com/office/2007/relationships/hdphoto" Target="../media/hdphoto3.wdp"/><Relationship Id="rId10" Type="http://schemas.openxmlformats.org/officeDocument/2006/relationships/image" Target="../media/image57.emf"/><Relationship Id="rId4" Type="http://schemas.openxmlformats.org/officeDocument/2006/relationships/image" Target="../media/image53.png"/><Relationship Id="rId9" Type="http://schemas.openxmlformats.org/officeDocument/2006/relationships/image" Target="../media/image56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image" Target="../media/image52.emf"/><Relationship Id="rId7" Type="http://schemas.openxmlformats.org/officeDocument/2006/relationships/image" Target="../media/image56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55.png"/><Relationship Id="rId10" Type="http://schemas.openxmlformats.org/officeDocument/2006/relationships/image" Target="../media/image60.emf"/><Relationship Id="rId4" Type="http://schemas.openxmlformats.org/officeDocument/2006/relationships/image" Target="../media/image48.emf"/><Relationship Id="rId9" Type="http://schemas.openxmlformats.org/officeDocument/2006/relationships/image" Target="../media/image5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transformer/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mgur.com/gallery/FBQqrxw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ransformers-89034557de14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13" Type="http://schemas.openxmlformats.org/officeDocument/2006/relationships/image" Target="../media/image69.emf"/><Relationship Id="rId18" Type="http://schemas.openxmlformats.org/officeDocument/2006/relationships/image" Target="../media/image74.emf"/><Relationship Id="rId3" Type="http://schemas.openxmlformats.org/officeDocument/2006/relationships/image" Target="../media/image46.png"/><Relationship Id="rId21" Type="http://schemas.openxmlformats.org/officeDocument/2006/relationships/image" Target="../media/image77.png"/><Relationship Id="rId7" Type="http://schemas.openxmlformats.org/officeDocument/2006/relationships/image" Target="../media/image65.emf"/><Relationship Id="rId12" Type="http://schemas.openxmlformats.org/officeDocument/2006/relationships/image" Target="../media/image68.emf"/><Relationship Id="rId17" Type="http://schemas.openxmlformats.org/officeDocument/2006/relationships/image" Target="../media/image73.e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2.emf"/><Relationship Id="rId20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emf"/><Relationship Id="rId11" Type="http://schemas.microsoft.com/office/2007/relationships/hdphoto" Target="../media/hdphoto3.wdp"/><Relationship Id="rId5" Type="http://schemas.openxmlformats.org/officeDocument/2006/relationships/image" Target="../media/image63.emf"/><Relationship Id="rId15" Type="http://schemas.openxmlformats.org/officeDocument/2006/relationships/image" Target="../media/image71.emf"/><Relationship Id="rId23" Type="http://schemas.openxmlformats.org/officeDocument/2006/relationships/image" Target="../media/image79.emf"/><Relationship Id="rId10" Type="http://schemas.openxmlformats.org/officeDocument/2006/relationships/image" Target="../media/image53.png"/><Relationship Id="rId19" Type="http://schemas.openxmlformats.org/officeDocument/2006/relationships/image" Target="../media/image75.emf"/><Relationship Id="rId4" Type="http://schemas.openxmlformats.org/officeDocument/2006/relationships/image" Target="../media/image62.emf"/><Relationship Id="rId9" Type="http://schemas.openxmlformats.org/officeDocument/2006/relationships/image" Target="../media/image67.emf"/><Relationship Id="rId14" Type="http://schemas.openxmlformats.org/officeDocument/2006/relationships/image" Target="../media/image70.emf"/><Relationship Id="rId22" Type="http://schemas.openxmlformats.org/officeDocument/2006/relationships/image" Target="../media/image7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mgur.com/gallery/FBQqrxw" TargetMode="External"/><Relationship Id="rId4" Type="http://schemas.openxmlformats.org/officeDocument/2006/relationships/hyperlink" Target="https://jalammar.github.io/illustrated-transformer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ts.stackexchange.com/questions/421935/what-exactly-are-keys-queries-and-values-in-attention-mechanism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ransformers-89034557de14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ransformers-89034557de14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aperswithcode.com/method/layer-normalization" TargetMode="External"/><Relationship Id="rId4" Type="http://schemas.openxmlformats.org/officeDocument/2006/relationships/image" Target="../media/image8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ransformers-89034557de14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image" Target="../media/image47.png"/><Relationship Id="rId7" Type="http://schemas.openxmlformats.org/officeDocument/2006/relationships/image" Target="../media/image85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emf"/><Relationship Id="rId5" Type="http://schemas.openxmlformats.org/officeDocument/2006/relationships/image" Target="../media/image48.emf"/><Relationship Id="rId4" Type="http://schemas.microsoft.com/office/2007/relationships/hdphoto" Target="../media/hdphoto2.wdp"/><Relationship Id="rId9" Type="http://schemas.openxmlformats.org/officeDocument/2006/relationships/image" Target="../media/image57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ransformers-89034557de14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kproj/transformer-from-scratch-note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kproj/transformer-from-scratch-note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kproj/transformer-from-scratch-note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kproj/transformer-from-scratch-note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kproj/transformer-from-scratch-note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13.emf"/><Relationship Id="rId3" Type="http://schemas.openxmlformats.org/officeDocument/2006/relationships/image" Target="../media/image4.png"/><Relationship Id="rId7" Type="http://schemas.openxmlformats.org/officeDocument/2006/relationships/image" Target="../media/image7.emf"/><Relationship Id="rId12" Type="http://schemas.openxmlformats.org/officeDocument/2006/relationships/image" Target="../media/image1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1.emf"/><Relationship Id="rId5" Type="http://schemas.openxmlformats.org/officeDocument/2006/relationships/image" Target="../media/image6.jpe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" Type="http://schemas.openxmlformats.org/officeDocument/2006/relationships/image" Target="../media/image90.png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" Type="http://schemas.openxmlformats.org/officeDocument/2006/relationships/image" Target="../media/image90.png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" Type="http://schemas.openxmlformats.org/officeDocument/2006/relationships/image" Target="../media/image90.png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" Type="http://schemas.openxmlformats.org/officeDocument/2006/relationships/image" Target="../media/image90.png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" Type="http://schemas.openxmlformats.org/officeDocument/2006/relationships/image" Target="../media/image90.png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13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9.em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" Type="http://schemas.openxmlformats.org/officeDocument/2006/relationships/image" Target="../media/image90.png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" Type="http://schemas.openxmlformats.org/officeDocument/2006/relationships/image" Target="../media/image90.png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" Type="http://schemas.openxmlformats.org/officeDocument/2006/relationships/image" Target="../media/image90.png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18" Type="http://schemas.openxmlformats.org/officeDocument/2006/relationships/image" Target="../media/image101.png"/><Relationship Id="rId3" Type="http://schemas.microsoft.com/office/2007/relationships/hdphoto" Target="../media/hdphoto6.wdp"/><Relationship Id="rId21" Type="http://schemas.openxmlformats.org/officeDocument/2006/relationships/image" Target="../media/image104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" Type="http://schemas.openxmlformats.org/officeDocument/2006/relationships/image" Target="../media/image106.png"/><Relationship Id="rId16" Type="http://schemas.openxmlformats.org/officeDocument/2006/relationships/image" Target="../media/image99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94.png"/><Relationship Id="rId5" Type="http://schemas.microsoft.com/office/2007/relationships/hdphoto" Target="../media/hdphoto7.wdp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19" Type="http://schemas.openxmlformats.org/officeDocument/2006/relationships/image" Target="../media/image102.png"/><Relationship Id="rId4" Type="http://schemas.openxmlformats.org/officeDocument/2006/relationships/image" Target="../media/image10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Relationship Id="rId22" Type="http://schemas.openxmlformats.org/officeDocument/2006/relationships/image" Target="../media/image10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3" Type="http://schemas.openxmlformats.org/officeDocument/2006/relationships/image" Target="../media/image91.png"/><Relationship Id="rId21" Type="http://schemas.microsoft.com/office/2007/relationships/hdphoto" Target="../media/hdphoto8.wdp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" Type="http://schemas.openxmlformats.org/officeDocument/2006/relationships/image" Target="../media/image90.png"/><Relationship Id="rId16" Type="http://schemas.openxmlformats.org/officeDocument/2006/relationships/image" Target="../media/image104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23" Type="http://schemas.microsoft.com/office/2007/relationships/hdphoto" Target="../media/hdphoto9.wdp"/><Relationship Id="rId10" Type="http://schemas.openxmlformats.org/officeDocument/2006/relationships/image" Target="../media/image98.png"/><Relationship Id="rId19" Type="http://schemas.microsoft.com/office/2007/relationships/hdphoto" Target="../media/hdphoto6.wdp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Relationship Id="rId22" Type="http://schemas.openxmlformats.org/officeDocument/2006/relationships/image" Target="../media/image10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3" Type="http://schemas.openxmlformats.org/officeDocument/2006/relationships/image" Target="../media/image91.png"/><Relationship Id="rId21" Type="http://schemas.microsoft.com/office/2007/relationships/hdphoto" Target="../media/hdphoto11.wdp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" Type="http://schemas.openxmlformats.org/officeDocument/2006/relationships/image" Target="../media/image90.png"/><Relationship Id="rId16" Type="http://schemas.openxmlformats.org/officeDocument/2006/relationships/image" Target="../media/image104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23" Type="http://schemas.microsoft.com/office/2007/relationships/hdphoto" Target="../media/hdphoto6.wdp"/><Relationship Id="rId10" Type="http://schemas.openxmlformats.org/officeDocument/2006/relationships/image" Target="../media/image98.png"/><Relationship Id="rId19" Type="http://schemas.microsoft.com/office/2007/relationships/hdphoto" Target="../media/hdphoto10.wdp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Relationship Id="rId22" Type="http://schemas.openxmlformats.org/officeDocument/2006/relationships/image" Target="../media/image10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18" Type="http://schemas.openxmlformats.org/officeDocument/2006/relationships/image" Target="../media/image109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" Type="http://schemas.openxmlformats.org/officeDocument/2006/relationships/image" Target="../media/image90.png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18" Type="http://schemas.openxmlformats.org/officeDocument/2006/relationships/image" Target="../media/image109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" Type="http://schemas.openxmlformats.org/officeDocument/2006/relationships/image" Target="../media/image90.png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19" Type="http://schemas.openxmlformats.org/officeDocument/2006/relationships/image" Target="../media/image89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emf"/><Relationship Id="rId7" Type="http://schemas.openxmlformats.org/officeDocument/2006/relationships/image" Target="../media/image19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09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emf"/><Relationship Id="rId18" Type="http://schemas.openxmlformats.org/officeDocument/2006/relationships/image" Target="../media/image124.emf"/><Relationship Id="rId26" Type="http://schemas.openxmlformats.org/officeDocument/2006/relationships/image" Target="../media/image129.emf"/><Relationship Id="rId3" Type="http://schemas.openxmlformats.org/officeDocument/2006/relationships/image" Target="../media/image110.png"/><Relationship Id="rId21" Type="http://schemas.openxmlformats.org/officeDocument/2006/relationships/image" Target="../media/image27.png"/><Relationship Id="rId7" Type="http://schemas.openxmlformats.org/officeDocument/2006/relationships/image" Target="../media/image114.png"/><Relationship Id="rId12" Type="http://schemas.openxmlformats.org/officeDocument/2006/relationships/image" Target="../media/image119.emf"/><Relationship Id="rId17" Type="http://schemas.microsoft.com/office/2007/relationships/hdphoto" Target="../media/hdphoto12.wdp"/><Relationship Id="rId25" Type="http://schemas.openxmlformats.org/officeDocument/2006/relationships/image" Target="../media/image128.emf"/><Relationship Id="rId2" Type="http://schemas.openxmlformats.org/officeDocument/2006/relationships/image" Target="../media/image109.png"/><Relationship Id="rId16" Type="http://schemas.openxmlformats.org/officeDocument/2006/relationships/image" Target="../media/image123.png"/><Relationship Id="rId20" Type="http://schemas.openxmlformats.org/officeDocument/2006/relationships/image" Target="../media/image26.png"/><Relationship Id="rId29" Type="http://schemas.openxmlformats.org/officeDocument/2006/relationships/image" Target="../media/image1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24" Type="http://schemas.openxmlformats.org/officeDocument/2006/relationships/image" Target="../media/image127.emf"/><Relationship Id="rId5" Type="http://schemas.openxmlformats.org/officeDocument/2006/relationships/image" Target="../media/image112.png"/><Relationship Id="rId15" Type="http://schemas.openxmlformats.org/officeDocument/2006/relationships/image" Target="../media/image122.emf"/><Relationship Id="rId23" Type="http://schemas.openxmlformats.org/officeDocument/2006/relationships/image" Target="../media/image126.emf"/><Relationship Id="rId28" Type="http://schemas.openxmlformats.org/officeDocument/2006/relationships/image" Target="../media/image131.emf"/><Relationship Id="rId10" Type="http://schemas.openxmlformats.org/officeDocument/2006/relationships/image" Target="../media/image117.png"/><Relationship Id="rId19" Type="http://schemas.microsoft.com/office/2007/relationships/hdphoto" Target="../media/hdphoto13.wdp"/><Relationship Id="rId31" Type="http://schemas.openxmlformats.org/officeDocument/2006/relationships/image" Target="../media/image134.emf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emf"/><Relationship Id="rId22" Type="http://schemas.openxmlformats.org/officeDocument/2006/relationships/image" Target="../media/image125.emf"/><Relationship Id="rId27" Type="http://schemas.openxmlformats.org/officeDocument/2006/relationships/image" Target="../media/image130.emf"/><Relationship Id="rId30" Type="http://schemas.openxmlformats.org/officeDocument/2006/relationships/image" Target="../media/image13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hyperlink" Target="https://youtu.be/HZ4j_U3FC94?si=plI9zvAIxx2eIYgq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hyperlink" Target="https://youtu.be/HZ4j_U3FC94?si=plI9zvAIxx2eIYgq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17.emf"/><Relationship Id="rId7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Relationship Id="rId9" Type="http://schemas.openxmlformats.org/officeDocument/2006/relationships/image" Target="../media/image21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hkproj/transformer-from-scratch-not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910104-5AB8-BB44-8A9A-A30A93743C1D}"/>
              </a:ext>
            </a:extLst>
          </p:cNvPr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8B5EF1-CC40-3A49-98BA-6E489F676A28}"/>
              </a:ext>
            </a:extLst>
          </p:cNvPr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9FB29D-49AE-D74B-93F4-E5685FDC3D8D}"/>
              </a:ext>
            </a:extLst>
          </p:cNvPr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EFC2A56C-FA2E-474A-982F-CADCE8881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2833" y="1690179"/>
            <a:ext cx="3785011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A5E7FE-7F7E-F94E-BFFB-F3B1FFA4EA11}"/>
              </a:ext>
            </a:extLst>
          </p:cNvPr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Transformers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3 ]</a:t>
            </a:r>
          </a:p>
        </p:txBody>
      </p:sp>
    </p:spTree>
    <p:extLst>
      <p:ext uri="{BB962C8B-B14F-4D97-AF65-F5344CB8AC3E}">
        <p14:creationId xmlns:p14="http://schemas.microsoft.com/office/powerpoint/2010/main" val="255293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Transformers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AD707ECB-89E4-B66F-7AD9-5D108C879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9338"/>
            <a:ext cx="9144000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3B6010-10ED-FEFC-2CFB-7E1E15091F91}"/>
              </a:ext>
            </a:extLst>
          </p:cNvPr>
          <p:cNvSpPr txBox="1"/>
          <p:nvPr/>
        </p:nvSpPr>
        <p:spPr>
          <a:xfrm>
            <a:off x="209006" y="6435726"/>
            <a:ext cx="41232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From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  <a:hlinkClick r:id="rId3"/>
              </a:rPr>
              <a:t>https://towardsdatascience.com/transformers-89034557de14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</a:p>
        </p:txBody>
      </p:sp>
      <p:sp>
        <p:nvSpPr>
          <p:cNvPr id="3" name="5-Point Star 2">
            <a:extLst>
              <a:ext uri="{FF2B5EF4-FFF2-40B4-BE49-F238E27FC236}">
                <a16:creationId xmlns:a16="http://schemas.microsoft.com/office/drawing/2014/main" id="{974DC8AC-28E6-5FA6-09AF-7557046A4564}"/>
              </a:ext>
            </a:extLst>
          </p:cNvPr>
          <p:cNvSpPr/>
          <p:nvPr/>
        </p:nvSpPr>
        <p:spPr>
          <a:xfrm>
            <a:off x="79020" y="4605861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5-Point Star 3">
            <a:extLst>
              <a:ext uri="{FF2B5EF4-FFF2-40B4-BE49-F238E27FC236}">
                <a16:creationId xmlns:a16="http://schemas.microsoft.com/office/drawing/2014/main" id="{B51477FE-3FE6-B4DF-4690-BED119B75115}"/>
              </a:ext>
            </a:extLst>
          </p:cNvPr>
          <p:cNvSpPr/>
          <p:nvPr/>
        </p:nvSpPr>
        <p:spPr>
          <a:xfrm>
            <a:off x="3098798" y="4605861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01084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Positional Encoding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(PE)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3F0043-C7E2-D6A9-ABBC-F7416D32B01E}"/>
              </a:ext>
            </a:extLst>
          </p:cNvPr>
          <p:cNvSpPr txBox="1"/>
          <p:nvPr/>
        </p:nvSpPr>
        <p:spPr>
          <a:xfrm>
            <a:off x="1513312" y="999653"/>
            <a:ext cx="600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YOUR        CAT            IS             A         LOVELY        CAT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4C672F-6B85-E853-22CC-923ED78B8E80}"/>
              </a:ext>
            </a:extLst>
          </p:cNvPr>
          <p:cNvGrpSpPr/>
          <p:nvPr/>
        </p:nvGrpSpPr>
        <p:grpSpPr>
          <a:xfrm rot="5400000">
            <a:off x="3972332" y="-1060161"/>
            <a:ext cx="1153135" cy="5885974"/>
            <a:chOff x="1707242" y="2547840"/>
            <a:chExt cx="700313" cy="229376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7425699-C848-433A-CA40-91364077C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7242" y="2547840"/>
              <a:ext cx="688340" cy="22700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3B146C7-6CD5-A8E1-ACF6-E80A591F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7242" y="2962449"/>
              <a:ext cx="688340" cy="22700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34855B-3C78-8BEA-711A-FACC8B009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9215" y="3375288"/>
              <a:ext cx="688340" cy="22700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2EA6012-A16D-F880-43C2-71E54013E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9215" y="3785386"/>
              <a:ext cx="688340" cy="22700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95FD6F-F8EB-880E-28A5-77607E896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5223" y="4204501"/>
              <a:ext cx="688340" cy="22700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56EC5A0-8CBA-9A82-8B3F-23B6A72C5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5223" y="4614599"/>
              <a:ext cx="688340" cy="227006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745DFC9-7EB1-1A0E-38C5-89B47BE89242}"/>
              </a:ext>
            </a:extLst>
          </p:cNvPr>
          <p:cNvGrpSpPr/>
          <p:nvPr/>
        </p:nvGrpSpPr>
        <p:grpSpPr>
          <a:xfrm>
            <a:off x="1142133" y="2193740"/>
            <a:ext cx="6317247" cy="994637"/>
            <a:chOff x="1142133" y="2193740"/>
            <a:chExt cx="6317247" cy="99463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E646051-9BCF-3AAF-4929-7B3E7E90AE10}"/>
                </a:ext>
              </a:extLst>
            </p:cNvPr>
            <p:cNvGrpSpPr/>
            <p:nvPr/>
          </p:nvGrpSpPr>
          <p:grpSpPr>
            <a:xfrm>
              <a:off x="1142133" y="2206091"/>
              <a:ext cx="1013719" cy="982286"/>
              <a:chOff x="1142133" y="2096363"/>
              <a:chExt cx="1013719" cy="982286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9F71E202-1667-99B6-5A2C-2D042B2FDC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8534" y="2344953"/>
                <a:ext cx="291229" cy="300937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B7505AFE-AAB4-A450-254E-9428FD5AAD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0511"/>
              <a:stretch/>
            </p:blipFill>
            <p:spPr>
              <a:xfrm rot="16200000">
                <a:off x="1366572" y="2330682"/>
                <a:ext cx="444500" cy="291229"/>
              </a:xfrm>
              <a:prstGeom prst="rect">
                <a:avLst/>
              </a:prstGeom>
            </p:spPr>
          </p:pic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1D59C49-EB5B-5CFD-3E52-DBD739CE3FE6}"/>
                  </a:ext>
                </a:extLst>
              </p:cNvPr>
              <p:cNvSpPr/>
              <p:nvPr/>
            </p:nvSpPr>
            <p:spPr>
              <a:xfrm>
                <a:off x="1698413" y="2349666"/>
                <a:ext cx="361882" cy="3009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C2DBD9-DC8A-C60A-99C3-A12E4501B986}"/>
                  </a:ext>
                </a:extLst>
              </p:cNvPr>
              <p:cNvSpPr txBox="1"/>
              <p:nvPr/>
            </p:nvSpPr>
            <p:spPr>
              <a:xfrm>
                <a:off x="1606093" y="2176041"/>
                <a:ext cx="5497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3600" dirty="0"/>
                  <a:t>+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B097C9-82C3-A94C-7BB0-7293D4DEC5B3}"/>
                  </a:ext>
                </a:extLst>
              </p:cNvPr>
              <p:cNvSpPr txBox="1"/>
              <p:nvPr/>
            </p:nvSpPr>
            <p:spPr>
              <a:xfrm>
                <a:off x="1142133" y="2096363"/>
                <a:ext cx="3529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1200" dirty="0">
                    <a:solidFill>
                      <a:srgbClr val="0070C0"/>
                    </a:solidFill>
                    <a:latin typeface="Trebuchet MS" panose="020B0703020202090204" pitchFamily="34" charset="0"/>
                  </a:rPr>
                  <a:t>PE</a:t>
                </a: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63D92472-8212-B4BC-173D-D6CD64BBBE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8730" y="2659549"/>
                <a:ext cx="444500" cy="419100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8D89D05-A0F9-1BE3-DBC6-9D5DD1E6B369}"/>
                </a:ext>
              </a:extLst>
            </p:cNvPr>
            <p:cNvGrpSpPr/>
            <p:nvPr/>
          </p:nvGrpSpPr>
          <p:grpSpPr>
            <a:xfrm>
              <a:off x="2197950" y="2202443"/>
              <a:ext cx="1013719" cy="982286"/>
              <a:chOff x="1142133" y="2096363"/>
              <a:chExt cx="1013719" cy="982286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493FF7E5-008B-E860-CEEF-2F6F83B42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8534" y="2344953"/>
                <a:ext cx="291229" cy="300937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F5A80BDB-3766-E436-4817-8970274163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0511"/>
              <a:stretch/>
            </p:blipFill>
            <p:spPr>
              <a:xfrm rot="16200000">
                <a:off x="1366572" y="2330682"/>
                <a:ext cx="444500" cy="291229"/>
              </a:xfrm>
              <a:prstGeom prst="rect">
                <a:avLst/>
              </a:prstGeom>
            </p:spPr>
          </p:pic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3523CB7-951D-4984-E861-511AEF9AE8DA}"/>
                  </a:ext>
                </a:extLst>
              </p:cNvPr>
              <p:cNvSpPr/>
              <p:nvPr/>
            </p:nvSpPr>
            <p:spPr>
              <a:xfrm>
                <a:off x="1698413" y="2349666"/>
                <a:ext cx="361882" cy="3009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A6183F0-C61F-794E-BDA1-323E565DB2A2}"/>
                  </a:ext>
                </a:extLst>
              </p:cNvPr>
              <p:cNvSpPr txBox="1"/>
              <p:nvPr/>
            </p:nvSpPr>
            <p:spPr>
              <a:xfrm>
                <a:off x="1606093" y="2176041"/>
                <a:ext cx="5497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3600" dirty="0"/>
                  <a:t>+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DDB480C-98EA-6B81-512D-26828D8CFAC3}"/>
                  </a:ext>
                </a:extLst>
              </p:cNvPr>
              <p:cNvSpPr txBox="1"/>
              <p:nvPr/>
            </p:nvSpPr>
            <p:spPr>
              <a:xfrm>
                <a:off x="1142133" y="2096363"/>
                <a:ext cx="3529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1200" dirty="0">
                    <a:solidFill>
                      <a:srgbClr val="0070C0"/>
                    </a:solidFill>
                    <a:latin typeface="Trebuchet MS" panose="020B0703020202090204" pitchFamily="34" charset="0"/>
                  </a:rPr>
                  <a:t>PE</a:t>
                </a:r>
              </a:p>
            </p:txBody>
          </p: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A839BC98-D6C3-03E5-B3CB-421AC26735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8730" y="2659549"/>
                <a:ext cx="444500" cy="419100"/>
              </a:xfrm>
              <a:prstGeom prst="rect">
                <a:avLst/>
              </a:prstGeom>
            </p:spPr>
          </p:pic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828B9A7-B454-A681-4809-0828671843B5}"/>
                </a:ext>
              </a:extLst>
            </p:cNvPr>
            <p:cNvGrpSpPr/>
            <p:nvPr/>
          </p:nvGrpSpPr>
          <p:grpSpPr>
            <a:xfrm>
              <a:off x="3268405" y="2206091"/>
              <a:ext cx="1013719" cy="982286"/>
              <a:chOff x="1142133" y="2096363"/>
              <a:chExt cx="1013719" cy="982286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A1746C05-1E2B-EC91-06D5-C52F11A496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8534" y="2344953"/>
                <a:ext cx="291229" cy="300937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1A8D298C-DDEE-5F61-2054-4D47CE0E4B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0511"/>
              <a:stretch/>
            </p:blipFill>
            <p:spPr>
              <a:xfrm rot="16200000">
                <a:off x="1366572" y="2330682"/>
                <a:ext cx="444500" cy="291229"/>
              </a:xfrm>
              <a:prstGeom prst="rect">
                <a:avLst/>
              </a:prstGeom>
            </p:spPr>
          </p:pic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A4B02B14-21DC-1029-D058-7BFBAA63B5CA}"/>
                  </a:ext>
                </a:extLst>
              </p:cNvPr>
              <p:cNvSpPr/>
              <p:nvPr/>
            </p:nvSpPr>
            <p:spPr>
              <a:xfrm>
                <a:off x="1698413" y="2349666"/>
                <a:ext cx="361882" cy="3009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A6F4CE2-5944-07CE-51CD-8C900CC5D3DC}"/>
                  </a:ext>
                </a:extLst>
              </p:cNvPr>
              <p:cNvSpPr txBox="1"/>
              <p:nvPr/>
            </p:nvSpPr>
            <p:spPr>
              <a:xfrm>
                <a:off x="1606093" y="2176041"/>
                <a:ext cx="5497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3600" dirty="0"/>
                  <a:t>+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E78BA27-5B4D-FB55-8D41-1FEC2615D061}"/>
                  </a:ext>
                </a:extLst>
              </p:cNvPr>
              <p:cNvSpPr txBox="1"/>
              <p:nvPr/>
            </p:nvSpPr>
            <p:spPr>
              <a:xfrm>
                <a:off x="1142133" y="2096363"/>
                <a:ext cx="3529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1200" dirty="0">
                    <a:solidFill>
                      <a:srgbClr val="0070C0"/>
                    </a:solidFill>
                    <a:latin typeface="Trebuchet MS" panose="020B0703020202090204" pitchFamily="34" charset="0"/>
                  </a:rPr>
                  <a:t>PE</a:t>
                </a:r>
              </a:p>
            </p:txBody>
          </p: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1CB4952F-EF78-10E0-0646-E6373F5A37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8730" y="2659549"/>
                <a:ext cx="444500" cy="419100"/>
              </a:xfrm>
              <a:prstGeom prst="rect">
                <a:avLst/>
              </a:prstGeom>
            </p:spPr>
          </p:pic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B9C729F-CA1D-FA72-5193-E3220992AF17}"/>
                </a:ext>
              </a:extLst>
            </p:cNvPr>
            <p:cNvGrpSpPr/>
            <p:nvPr/>
          </p:nvGrpSpPr>
          <p:grpSpPr>
            <a:xfrm>
              <a:off x="4324222" y="2202443"/>
              <a:ext cx="1013719" cy="982286"/>
              <a:chOff x="1142133" y="2096363"/>
              <a:chExt cx="1013719" cy="982286"/>
            </a:xfrm>
          </p:grpSpPr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6409DF60-5C7D-FD04-A208-F1F4109D0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8534" y="2344953"/>
                <a:ext cx="291229" cy="300937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B89F0DCA-85D4-3D88-EE3C-F90F68BB99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0511"/>
              <a:stretch/>
            </p:blipFill>
            <p:spPr>
              <a:xfrm rot="16200000">
                <a:off x="1366572" y="2330682"/>
                <a:ext cx="444500" cy="291229"/>
              </a:xfrm>
              <a:prstGeom prst="rect">
                <a:avLst/>
              </a:prstGeom>
            </p:spPr>
          </p:pic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59C2C688-2548-6957-18EB-A794BC5CE8AB}"/>
                  </a:ext>
                </a:extLst>
              </p:cNvPr>
              <p:cNvSpPr/>
              <p:nvPr/>
            </p:nvSpPr>
            <p:spPr>
              <a:xfrm>
                <a:off x="1698413" y="2349666"/>
                <a:ext cx="361882" cy="3009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E4C060D-00C7-8E89-6623-8F9BB924DF4E}"/>
                  </a:ext>
                </a:extLst>
              </p:cNvPr>
              <p:cNvSpPr txBox="1"/>
              <p:nvPr/>
            </p:nvSpPr>
            <p:spPr>
              <a:xfrm>
                <a:off x="1606093" y="2176041"/>
                <a:ext cx="5497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3600" dirty="0"/>
                  <a:t>+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534FC4F-C8F8-BF56-1B7D-8B5892F1893E}"/>
                  </a:ext>
                </a:extLst>
              </p:cNvPr>
              <p:cNvSpPr txBox="1"/>
              <p:nvPr/>
            </p:nvSpPr>
            <p:spPr>
              <a:xfrm>
                <a:off x="1142133" y="2096363"/>
                <a:ext cx="3529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1200" dirty="0">
                    <a:solidFill>
                      <a:srgbClr val="0070C0"/>
                    </a:solidFill>
                    <a:latin typeface="Trebuchet MS" panose="020B0703020202090204" pitchFamily="34" charset="0"/>
                  </a:rPr>
                  <a:t>PE</a:t>
                </a:r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6172BFD4-341B-BAF6-14EA-C6FA637EF8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8730" y="2659549"/>
                <a:ext cx="444500" cy="419100"/>
              </a:xfrm>
              <a:prstGeom prst="rect">
                <a:avLst/>
              </a:prstGeom>
            </p:spPr>
          </p:pic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6950754-D066-BDA1-DE0B-9273F5DCD460}"/>
                </a:ext>
              </a:extLst>
            </p:cNvPr>
            <p:cNvGrpSpPr/>
            <p:nvPr/>
          </p:nvGrpSpPr>
          <p:grpSpPr>
            <a:xfrm>
              <a:off x="5389844" y="2197388"/>
              <a:ext cx="1013719" cy="982286"/>
              <a:chOff x="1142133" y="2096363"/>
              <a:chExt cx="1013719" cy="982286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D3C28A8E-3E2C-0486-48DB-D79AC617EE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8534" y="2344953"/>
                <a:ext cx="291229" cy="300937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BC8C2212-AA34-A4B0-EE6E-318EB948C5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0511"/>
              <a:stretch/>
            </p:blipFill>
            <p:spPr>
              <a:xfrm rot="16200000">
                <a:off x="1366572" y="2330682"/>
                <a:ext cx="444500" cy="291229"/>
              </a:xfrm>
              <a:prstGeom prst="rect">
                <a:avLst/>
              </a:prstGeom>
            </p:spPr>
          </p:pic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73F16383-7FBF-9816-B025-EE2F83635676}"/>
                  </a:ext>
                </a:extLst>
              </p:cNvPr>
              <p:cNvSpPr/>
              <p:nvPr/>
            </p:nvSpPr>
            <p:spPr>
              <a:xfrm>
                <a:off x="1698413" y="2349666"/>
                <a:ext cx="361882" cy="3009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E1BF781-6723-4F09-3DC7-A549EB11A0B0}"/>
                  </a:ext>
                </a:extLst>
              </p:cNvPr>
              <p:cNvSpPr txBox="1"/>
              <p:nvPr/>
            </p:nvSpPr>
            <p:spPr>
              <a:xfrm>
                <a:off x="1606093" y="2176041"/>
                <a:ext cx="5497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3600" dirty="0"/>
                  <a:t>+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3B3542A-D508-12A7-9F66-CEFDF1C5E96C}"/>
                  </a:ext>
                </a:extLst>
              </p:cNvPr>
              <p:cNvSpPr txBox="1"/>
              <p:nvPr/>
            </p:nvSpPr>
            <p:spPr>
              <a:xfrm>
                <a:off x="1142133" y="2096363"/>
                <a:ext cx="3529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1200" dirty="0">
                    <a:solidFill>
                      <a:srgbClr val="0070C0"/>
                    </a:solidFill>
                    <a:latin typeface="Trebuchet MS" panose="020B0703020202090204" pitchFamily="34" charset="0"/>
                  </a:rPr>
                  <a:t>PE</a:t>
                </a:r>
              </a:p>
            </p:txBody>
          </p:sp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8D893A1D-EAA6-C024-DBEF-D9A75F80C2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8730" y="2659549"/>
                <a:ext cx="444500" cy="419100"/>
              </a:xfrm>
              <a:prstGeom prst="rect">
                <a:avLst/>
              </a:prstGeom>
            </p:spPr>
          </p:pic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FDDF9C2-EA2E-380A-E3D2-AC7C0EEE4021}"/>
                </a:ext>
              </a:extLst>
            </p:cNvPr>
            <p:cNvGrpSpPr/>
            <p:nvPr/>
          </p:nvGrpSpPr>
          <p:grpSpPr>
            <a:xfrm>
              <a:off x="6445661" y="2193740"/>
              <a:ext cx="1013719" cy="982286"/>
              <a:chOff x="1142133" y="2096363"/>
              <a:chExt cx="1013719" cy="982286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526F966D-EFD9-CBC7-D0AA-51EF9F15AF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8534" y="2344953"/>
                <a:ext cx="291229" cy="300937"/>
              </a:xfrm>
              <a:prstGeom prst="rect">
                <a:avLst/>
              </a:prstGeom>
            </p:spPr>
          </p:pic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CAF9FEA3-866D-FD12-7273-49EAA8EF55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0511"/>
              <a:stretch/>
            </p:blipFill>
            <p:spPr>
              <a:xfrm rot="16200000">
                <a:off x="1366572" y="2330682"/>
                <a:ext cx="444500" cy="291229"/>
              </a:xfrm>
              <a:prstGeom prst="rect">
                <a:avLst/>
              </a:prstGeom>
            </p:spPr>
          </p:pic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DE3F2E9F-4379-DF01-2BB7-E5B60B75363F}"/>
                  </a:ext>
                </a:extLst>
              </p:cNvPr>
              <p:cNvSpPr/>
              <p:nvPr/>
            </p:nvSpPr>
            <p:spPr>
              <a:xfrm>
                <a:off x="1698413" y="2349666"/>
                <a:ext cx="361882" cy="3009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B1E8450-C74F-3E62-A640-8489A6E88DDF}"/>
                  </a:ext>
                </a:extLst>
              </p:cNvPr>
              <p:cNvSpPr txBox="1"/>
              <p:nvPr/>
            </p:nvSpPr>
            <p:spPr>
              <a:xfrm>
                <a:off x="1606093" y="2176041"/>
                <a:ext cx="5497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3600" dirty="0"/>
                  <a:t>+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4CF079C-D0DF-5978-F88E-3AE1B18EC669}"/>
                  </a:ext>
                </a:extLst>
              </p:cNvPr>
              <p:cNvSpPr txBox="1"/>
              <p:nvPr/>
            </p:nvSpPr>
            <p:spPr>
              <a:xfrm>
                <a:off x="1142133" y="2096363"/>
                <a:ext cx="3529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1200" dirty="0">
                    <a:solidFill>
                      <a:srgbClr val="0070C0"/>
                    </a:solidFill>
                    <a:latin typeface="Trebuchet MS" panose="020B0703020202090204" pitchFamily="34" charset="0"/>
                  </a:rPr>
                  <a:t>PE</a:t>
                </a:r>
              </a:p>
            </p:txBody>
          </p:sp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F8C1BA1A-18F2-6C13-F971-2024D5F36A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8730" y="2659549"/>
                <a:ext cx="444500" cy="419100"/>
              </a:xfrm>
              <a:prstGeom prst="rect">
                <a:avLst/>
              </a:prstGeom>
            </p:spPr>
          </p:pic>
        </p:grpSp>
      </p:grpSp>
      <p:pic>
        <p:nvPicPr>
          <p:cNvPr id="76" name="Picture 75">
            <a:extLst>
              <a:ext uri="{FF2B5EF4-FFF2-40B4-BE49-F238E27FC236}">
                <a16:creationId xmlns:a16="http://schemas.microsoft.com/office/drawing/2014/main" id="{2D5BB9D6-432B-E974-DF28-FCB7067F6E3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3959" b="13959"/>
          <a:stretch/>
        </p:blipFill>
        <p:spPr>
          <a:xfrm>
            <a:off x="1289349" y="3179099"/>
            <a:ext cx="6479178" cy="2896752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BAC300D-CF36-072D-E535-CEC4929DD84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rcRect t="14051" b="14051"/>
          <a:stretch/>
        </p:blipFill>
        <p:spPr>
          <a:xfrm>
            <a:off x="1295445" y="3185195"/>
            <a:ext cx="6479178" cy="289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21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Positional Encoding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BC1FD6-D3B2-2C1C-589C-0E928C316469}"/>
              </a:ext>
            </a:extLst>
          </p:cNvPr>
          <p:cNvSpPr txBox="1"/>
          <p:nvPr/>
        </p:nvSpPr>
        <p:spPr>
          <a:xfrm>
            <a:off x="4328421" y="1248006"/>
            <a:ext cx="4732482" cy="37856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</a:rPr>
              <a:t>Each token has information about the position in the sentence.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</a:rPr>
              <a:t>Tokens that are close to each other should be close in the embedding’s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703020202090204" pitchFamily="34" charset="0"/>
              </a:rPr>
              <a:t>Tokens that are distant/different should be distant in the embedding’s space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8C6B441F-FC4F-4DD2-1EE6-F534DA6FCDFC}"/>
              </a:ext>
            </a:extLst>
          </p:cNvPr>
          <p:cNvGrpSpPr/>
          <p:nvPr/>
        </p:nvGrpSpPr>
        <p:grpSpPr>
          <a:xfrm>
            <a:off x="0" y="1453154"/>
            <a:ext cx="4063579" cy="2803112"/>
            <a:chOff x="5043762" y="1562882"/>
            <a:chExt cx="4063579" cy="280311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7C82F4D-FAD1-F230-1983-1695609D0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6443670" y="2187694"/>
              <a:ext cx="1133420" cy="582515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27F332F-B86C-7BBD-7DAF-D24FAF123299}"/>
                </a:ext>
              </a:extLst>
            </p:cNvPr>
            <p:cNvGrpSpPr/>
            <p:nvPr/>
          </p:nvGrpSpPr>
          <p:grpSpPr>
            <a:xfrm>
              <a:off x="6556418" y="2878611"/>
              <a:ext cx="712645" cy="902608"/>
              <a:chOff x="1443207" y="2176041"/>
              <a:chExt cx="712645" cy="902608"/>
            </a:xfrm>
          </p:grpSpPr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BF9CF16F-300E-D721-023A-C157FBACEF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0511"/>
              <a:stretch/>
            </p:blipFill>
            <p:spPr>
              <a:xfrm rot="16200000">
                <a:off x="1366572" y="2330682"/>
                <a:ext cx="444500" cy="291229"/>
              </a:xfrm>
              <a:prstGeom prst="rect">
                <a:avLst/>
              </a:prstGeom>
            </p:spPr>
          </p:pic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31E957E7-E3F7-3B66-72C1-CEE285866D2B}"/>
                  </a:ext>
                </a:extLst>
              </p:cNvPr>
              <p:cNvSpPr/>
              <p:nvPr/>
            </p:nvSpPr>
            <p:spPr>
              <a:xfrm>
                <a:off x="1698413" y="2349666"/>
                <a:ext cx="361882" cy="3009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B6F0639-A265-AE8D-9507-C7E5829C905D}"/>
                  </a:ext>
                </a:extLst>
              </p:cNvPr>
              <p:cNvSpPr txBox="1"/>
              <p:nvPr/>
            </p:nvSpPr>
            <p:spPr>
              <a:xfrm>
                <a:off x="1606093" y="2176041"/>
                <a:ext cx="5497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3600" dirty="0"/>
                  <a:t>+</a:t>
                </a:r>
              </a:p>
            </p:txBody>
          </p:sp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8B46E84F-CD22-A8CD-E691-2AD2C8C718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88730" y="2659549"/>
                <a:ext cx="444500" cy="419100"/>
              </a:xfrm>
              <a:prstGeom prst="rect">
                <a:avLst/>
              </a:prstGeom>
            </p:spPr>
          </p:pic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2C51B57-EB7D-E1F5-2FD7-817302BCA0D7}"/>
                </a:ext>
              </a:extLst>
            </p:cNvPr>
            <p:cNvSpPr txBox="1"/>
            <p:nvPr/>
          </p:nvSpPr>
          <p:spPr>
            <a:xfrm>
              <a:off x="7070836" y="1562882"/>
              <a:ext cx="79047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ES_tradnl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TOKEN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7C8E6D7-2A94-1E4B-FE70-37FBD5D4BA5C}"/>
                </a:ext>
              </a:extLst>
            </p:cNvPr>
            <p:cNvSpPr txBox="1"/>
            <p:nvPr/>
          </p:nvSpPr>
          <p:spPr>
            <a:xfrm>
              <a:off x="7297172" y="2506174"/>
              <a:ext cx="1249060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ES_tradnl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ORIGINAL</a:t>
              </a:r>
            </a:p>
            <a:p>
              <a:r>
                <a:rPr lang="es-ES_tradnl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EMBEDDING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F25E02A-4B3C-3BCF-2A24-33422313C970}"/>
                </a:ext>
              </a:extLst>
            </p:cNvPr>
            <p:cNvSpPr txBox="1"/>
            <p:nvPr/>
          </p:nvSpPr>
          <p:spPr>
            <a:xfrm>
              <a:off x="7858281" y="3781219"/>
              <a:ext cx="1249060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ES_tradnl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NEW</a:t>
              </a:r>
            </a:p>
            <a:p>
              <a:r>
                <a:rPr lang="es-ES_tradnl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EMBEDDING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0D4D4B5-1952-5A2E-36EF-CF0CECBEDE93}"/>
                </a:ext>
              </a:extLst>
            </p:cNvPr>
            <p:cNvSpPr txBox="1"/>
            <p:nvPr/>
          </p:nvSpPr>
          <p:spPr>
            <a:xfrm>
              <a:off x="5043762" y="2940222"/>
              <a:ext cx="12650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s-ES_tradnl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POSITIONAL</a:t>
              </a:r>
            </a:p>
            <a:p>
              <a:pPr algn="r"/>
              <a:r>
                <a:rPr lang="es-ES_tradnl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ENCODING</a:t>
              </a:r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E57CE4A1-3181-0B06-FFB8-B883B9170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05550" y="3095244"/>
              <a:ext cx="190500" cy="228600"/>
            </a:xfrm>
            <a:prstGeom prst="rect">
              <a:avLst/>
            </a:prstGeom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534FC073-0967-0F11-6F97-ED10F3F93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21754" y="1688592"/>
              <a:ext cx="165100" cy="152400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AC378021-85A1-546C-C540-AED244D4E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91934" y="2719070"/>
              <a:ext cx="190500" cy="139700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91E17AF9-3D6A-81E0-6FB7-DFA7FC392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98722" y="3895786"/>
              <a:ext cx="1409700" cy="279400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ACB3148B-4133-39FB-53A6-1A7145D5F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19418" y="2331974"/>
              <a:ext cx="165100" cy="292100"/>
            </a:xfrm>
            <a:prstGeom prst="rect">
              <a:avLst/>
            </a:prstGeom>
          </p:spPr>
        </p:pic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FEC1408-F58F-9E69-71EE-27D951720B02}"/>
              </a:ext>
            </a:extLst>
          </p:cNvPr>
          <p:cNvGrpSpPr/>
          <p:nvPr/>
        </p:nvGrpSpPr>
        <p:grpSpPr>
          <a:xfrm>
            <a:off x="866140" y="5571386"/>
            <a:ext cx="7072590" cy="369332"/>
            <a:chOff x="866140" y="5571386"/>
            <a:chExt cx="7072590" cy="369332"/>
          </a:xfrm>
        </p:grpSpPr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09723CC7-7326-82F6-7466-CEEE6A71D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6140" y="5578927"/>
              <a:ext cx="3022600" cy="330200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556D71C-57E4-2F94-5DC4-5BA3D3B8472E}"/>
                </a:ext>
              </a:extLst>
            </p:cNvPr>
            <p:cNvSpPr txBox="1"/>
            <p:nvPr/>
          </p:nvSpPr>
          <p:spPr>
            <a:xfrm>
              <a:off x="4076146" y="5571386"/>
              <a:ext cx="37322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latin typeface="Trebuchet MS" panose="020B0703020202090204" pitchFamily="34" charset="0"/>
                </a:rPr>
                <a:t> </a:t>
              </a:r>
              <a:r>
                <a:rPr lang="en-US" dirty="0">
                  <a:latin typeface="Trebuchet MS" panose="020B0703020202090204" pitchFamily="34" charset="0"/>
                </a:rPr>
                <a:t>if                       for tokens </a:t>
              </a:r>
              <a:endParaRPr lang="es-ES_tradnl" dirty="0"/>
            </a:p>
          </p:txBody>
        </p:sp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637FFAE3-11CC-A99D-A3B2-5071FBB6C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814317" y="5609994"/>
              <a:ext cx="685800" cy="292100"/>
            </a:xfrm>
            <a:prstGeom prst="rect">
              <a:avLst/>
            </a:pr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38512F71-C99C-2EB6-D49A-EC114DEF5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278330" y="5609994"/>
              <a:ext cx="660400" cy="292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9492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Positional Encoding</a:t>
            </a:r>
            <a:endParaRPr lang="en-US" sz="360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19C5B6-4620-1CDA-523B-AF7D38BDC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07" y="1742178"/>
            <a:ext cx="3505200" cy="38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CC0656-E9AE-F55A-D1DD-715E3314E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07" y="3429000"/>
            <a:ext cx="4038600" cy="381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B5B78A-0837-9D5F-BAA3-2F7A660479A5}"/>
              </a:ext>
            </a:extLst>
          </p:cNvPr>
          <p:cNvSpPr txBox="1"/>
          <p:nvPr/>
        </p:nvSpPr>
        <p:spPr>
          <a:xfrm>
            <a:off x="347471" y="1366291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For </a:t>
            </a:r>
            <a:r>
              <a:rPr lang="en-US" dirty="0" err="1">
                <a:latin typeface="Trebuchet MS" panose="020B0703020202090204" pitchFamily="34" charset="0"/>
              </a:rPr>
              <a:t>i</a:t>
            </a:r>
            <a:r>
              <a:rPr lang="en-US" dirty="0">
                <a:latin typeface="Trebuchet MS" panose="020B0703020202090204" pitchFamily="34" charset="0"/>
              </a:rPr>
              <a:t> even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E5ABC0-FB6F-AFBF-AEB8-46D8DE34EAB2}"/>
              </a:ext>
            </a:extLst>
          </p:cNvPr>
          <p:cNvSpPr txBox="1"/>
          <p:nvPr/>
        </p:nvSpPr>
        <p:spPr>
          <a:xfrm>
            <a:off x="347471" y="2998633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For </a:t>
            </a:r>
            <a:r>
              <a:rPr lang="en-US" dirty="0" err="1">
                <a:latin typeface="Trebuchet MS" panose="020B0703020202090204" pitchFamily="34" charset="0"/>
              </a:rPr>
              <a:t>i</a:t>
            </a:r>
            <a:r>
              <a:rPr lang="en-US" dirty="0">
                <a:latin typeface="Trebuchet MS" panose="020B0703020202090204" pitchFamily="34" charset="0"/>
              </a:rPr>
              <a:t> odd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A847A0-EF40-1DAA-5C0D-51FA14CE7DEF}"/>
              </a:ext>
            </a:extLst>
          </p:cNvPr>
          <p:cNvSpPr txBox="1"/>
          <p:nvPr/>
        </p:nvSpPr>
        <p:spPr>
          <a:xfrm>
            <a:off x="347471" y="4887145"/>
            <a:ext cx="3974165" cy="1288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rebuchet MS" panose="020B0703020202090204" pitchFamily="34" charset="0"/>
              </a:rPr>
              <a:t>: element index of the embedding </a:t>
            </a:r>
          </a:p>
          <a:p>
            <a:pPr>
              <a:lnSpc>
                <a:spcPct val="150000"/>
              </a:lnSpc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latin typeface="Trebuchet MS" panose="020B0703020202090204" pitchFamily="34" charset="0"/>
              </a:rPr>
              <a:t>: token position</a:t>
            </a:r>
          </a:p>
          <a:p>
            <a:pPr>
              <a:lnSpc>
                <a:spcPct val="150000"/>
              </a:lnSpc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rebuchet MS" panose="020B0703020202090204" pitchFamily="34" charset="0"/>
              </a:rPr>
              <a:t>: embedding size (512 for example)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17E30BB-D873-B985-C38F-23A78D372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906" y="1148580"/>
            <a:ext cx="3314700" cy="1714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5076D2-F7AC-1BCD-26B1-50A48135C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3906" y="2806072"/>
            <a:ext cx="3302000" cy="1689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91BA9C7-4DF8-EB89-8D08-97724AC259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3905" y="3543300"/>
            <a:ext cx="33020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Positional Encoding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46312D-00F4-E388-DA25-AC61787E9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" y="1248006"/>
            <a:ext cx="5397500" cy="5067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5B3C5E-4E4B-4ECB-B401-49B5A227CA21}"/>
              </a:ext>
            </a:extLst>
          </p:cNvPr>
          <p:cNvSpPr txBox="1"/>
          <p:nvPr/>
        </p:nvSpPr>
        <p:spPr>
          <a:xfrm>
            <a:off x="209007" y="6437376"/>
            <a:ext cx="85875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Adapted from:</a:t>
            </a:r>
            <a:r>
              <a:rPr lang="en-US" sz="1000">
                <a:latin typeface="Trebuchet MS" panose="020B0703020202090204" pitchFamily="34" charset="0"/>
              </a:rPr>
              <a:t> </a:t>
            </a:r>
            <a:r>
              <a:rPr lang="en-US" sz="1000">
                <a:latin typeface="Trebuchet MS" panose="020B0703020202090204" pitchFamily="34" charset="0"/>
                <a:hlinkClick r:id="rId3"/>
              </a:rPr>
              <a:t>https://datascience.stackexchange.com/questions/51065/what-is-the-positional-encoding-in-the-transformer-model</a:t>
            </a:r>
            <a:r>
              <a:rPr lang="en-US" sz="1000">
                <a:latin typeface="Trebuchet MS" panose="020B0703020202090204" pitchFamily="34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91B1D9-E630-9568-E245-EFC4E0BAE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598" y="1179068"/>
            <a:ext cx="139700" cy="33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19C5B6-4620-1CDA-523B-AF7D38BDC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7929" y="708756"/>
            <a:ext cx="3505200" cy="38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CC0656-E9AE-F55A-D1DD-715E3314E2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7929" y="1803213"/>
            <a:ext cx="4038600" cy="381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B5B78A-0837-9D5F-BAA3-2F7A660479A5}"/>
              </a:ext>
            </a:extLst>
          </p:cNvPr>
          <p:cNvSpPr txBox="1"/>
          <p:nvPr/>
        </p:nvSpPr>
        <p:spPr>
          <a:xfrm>
            <a:off x="4650093" y="332869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rebuchet MS" panose="020B0703020202090204" pitchFamily="34" charset="0"/>
              </a:rPr>
              <a:t>For i even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E5ABC0-FB6F-AFBF-AEB8-46D8DE34EAB2}"/>
              </a:ext>
            </a:extLst>
          </p:cNvPr>
          <p:cNvSpPr txBox="1"/>
          <p:nvPr/>
        </p:nvSpPr>
        <p:spPr>
          <a:xfrm>
            <a:off x="4650093" y="1372846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For </a:t>
            </a:r>
            <a:r>
              <a:rPr lang="en-US" dirty="0" err="1">
                <a:latin typeface="Trebuchet MS" panose="020B0703020202090204" pitchFamily="34" charset="0"/>
              </a:rPr>
              <a:t>i</a:t>
            </a:r>
            <a:r>
              <a:rPr lang="en-US" dirty="0">
                <a:latin typeface="Trebuchet MS" panose="020B0703020202090204" pitchFamily="34" charset="0"/>
              </a:rPr>
              <a:t> odd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B65F7C-A32E-BDC5-F5DE-77E76D9EC3ED}"/>
              </a:ext>
            </a:extLst>
          </p:cNvPr>
          <p:cNvSpPr txBox="1"/>
          <p:nvPr/>
        </p:nvSpPr>
        <p:spPr>
          <a:xfrm>
            <a:off x="6096751" y="2535494"/>
            <a:ext cx="2699778" cy="889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latin typeface="Trebuchet MS" panose="020B0703020202090204" pitchFamily="34" charset="0"/>
              </a:rPr>
              <a:t>: element index of the embedding </a:t>
            </a:r>
          </a:p>
          <a:p>
            <a:pPr>
              <a:lnSpc>
                <a:spcPct val="150000"/>
              </a:lnSpc>
            </a:pP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200" dirty="0">
                <a:latin typeface="Trebuchet MS" panose="020B0703020202090204" pitchFamily="34" charset="0"/>
              </a:rPr>
              <a:t>: token position</a:t>
            </a:r>
          </a:p>
          <a:p>
            <a:pPr>
              <a:lnSpc>
                <a:spcPct val="150000"/>
              </a:lnSpc>
            </a:pP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200" dirty="0">
                <a:latin typeface="Trebuchet MS" panose="020B0703020202090204" pitchFamily="34" charset="0"/>
              </a:rPr>
              <a:t>: embedding size (512 for example)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BAA423-C774-F838-7356-7805DBB6B79A}"/>
              </a:ext>
            </a:extLst>
          </p:cNvPr>
          <p:cNvSpPr/>
          <p:nvPr/>
        </p:nvSpPr>
        <p:spPr>
          <a:xfrm>
            <a:off x="19594" y="4538996"/>
            <a:ext cx="681597" cy="16555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0E7D46-2F75-0DAF-AC12-21AD4AFAEE04}"/>
              </a:ext>
            </a:extLst>
          </p:cNvPr>
          <p:cNvSpPr/>
          <p:nvPr/>
        </p:nvSpPr>
        <p:spPr>
          <a:xfrm>
            <a:off x="4721353" y="4754073"/>
            <a:ext cx="681597" cy="16555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EAFB289F-B06D-205F-2EA2-2875D8DC1860}"/>
              </a:ext>
            </a:extLst>
          </p:cNvPr>
          <p:cNvSpPr/>
          <p:nvPr/>
        </p:nvSpPr>
        <p:spPr>
          <a:xfrm>
            <a:off x="5201686" y="4882896"/>
            <a:ext cx="201264" cy="1432410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6F46CFE-AF68-04AB-E66F-CE1F7BB094E3}"/>
              </a:ext>
            </a:extLst>
          </p:cNvPr>
          <p:cNvSpPr txBox="1">
            <a:spLocks/>
          </p:cNvSpPr>
          <p:nvPr/>
        </p:nvSpPr>
        <p:spPr bwMode="auto">
          <a:xfrm>
            <a:off x="5588688" y="5010732"/>
            <a:ext cx="284208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2400" ker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Positional Encoding</a:t>
            </a:r>
            <a:endParaRPr lang="en-US" sz="2400" kern="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EF688A-7B0E-354D-9841-D0958677B08A}"/>
              </a:ext>
            </a:extLst>
          </p:cNvPr>
          <p:cNvSpPr/>
          <p:nvPr/>
        </p:nvSpPr>
        <p:spPr>
          <a:xfrm>
            <a:off x="445158" y="1584658"/>
            <a:ext cx="681597" cy="5995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C16DE65-36F7-9395-A346-CBAB05EFC7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1928" y="4223274"/>
            <a:ext cx="254000" cy="304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C1065A7-D4B1-56D1-77D8-9D6A13CB7F33}"/>
              </a:ext>
            </a:extLst>
          </p:cNvPr>
          <p:cNvSpPr txBox="1"/>
          <p:nvPr/>
        </p:nvSpPr>
        <p:spPr>
          <a:xfrm>
            <a:off x="1058081" y="4585944"/>
            <a:ext cx="44755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PE</a:t>
            </a:r>
            <a:r>
              <a:rPr lang="es-ES_tradnl" sz="1200" baseline="-25000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2D3E04-0A1B-5DF4-60FC-8C41A870D563}"/>
              </a:ext>
            </a:extLst>
          </p:cNvPr>
          <p:cNvSpPr txBox="1"/>
          <p:nvPr/>
        </p:nvSpPr>
        <p:spPr>
          <a:xfrm>
            <a:off x="3953682" y="4587732"/>
            <a:ext cx="44755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1200" dirty="0"/>
              <a:t>PE</a:t>
            </a:r>
            <a:r>
              <a:rPr lang="es-ES_tradnl" sz="1200" baseline="-25000" dirty="0"/>
              <a:t>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936BE6-26A7-DE87-F673-86764779AD03}"/>
              </a:ext>
            </a:extLst>
          </p:cNvPr>
          <p:cNvSpPr/>
          <p:nvPr/>
        </p:nvSpPr>
        <p:spPr>
          <a:xfrm>
            <a:off x="1969116" y="1142623"/>
            <a:ext cx="1849849" cy="5995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0378386-1013-D218-68E8-B54A95131806}"/>
              </a:ext>
            </a:extLst>
          </p:cNvPr>
          <p:cNvSpPr/>
          <p:nvPr/>
        </p:nvSpPr>
        <p:spPr>
          <a:xfrm>
            <a:off x="4527881" y="220320"/>
            <a:ext cx="4263464" cy="1088721"/>
          </a:xfrm>
          <a:prstGeom prst="roundRect">
            <a:avLst>
              <a:gd name="adj" fmla="val 6848"/>
            </a:avLst>
          </a:prstGeom>
          <a:noFill/>
          <a:ln w="28575">
            <a:solidFill>
              <a:srgbClr val="FE85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91217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Transformers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AD707ECB-89E4-B66F-7AD9-5D108C879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9338"/>
            <a:ext cx="9144000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3B6010-10ED-FEFC-2CFB-7E1E15091F91}"/>
              </a:ext>
            </a:extLst>
          </p:cNvPr>
          <p:cNvSpPr txBox="1"/>
          <p:nvPr/>
        </p:nvSpPr>
        <p:spPr>
          <a:xfrm>
            <a:off x="209006" y="6435726"/>
            <a:ext cx="41232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From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  <a:hlinkClick r:id="rId3"/>
              </a:rPr>
              <a:t>https://towardsdatascience.com/transformers-89034557de14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</a:p>
        </p:txBody>
      </p:sp>
      <p:sp>
        <p:nvSpPr>
          <p:cNvPr id="3" name="5-Point Star 2">
            <a:extLst>
              <a:ext uri="{FF2B5EF4-FFF2-40B4-BE49-F238E27FC236}">
                <a16:creationId xmlns:a16="http://schemas.microsoft.com/office/drawing/2014/main" id="{974DC8AC-28E6-5FA6-09AF-7557046A4564}"/>
              </a:ext>
            </a:extLst>
          </p:cNvPr>
          <p:cNvSpPr/>
          <p:nvPr/>
        </p:nvSpPr>
        <p:spPr>
          <a:xfrm>
            <a:off x="666046" y="4267191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5-Point Star 3">
            <a:extLst>
              <a:ext uri="{FF2B5EF4-FFF2-40B4-BE49-F238E27FC236}">
                <a16:creationId xmlns:a16="http://schemas.microsoft.com/office/drawing/2014/main" id="{31765305-96BD-B742-5E56-D5E2588D89A1}"/>
              </a:ext>
            </a:extLst>
          </p:cNvPr>
          <p:cNvSpPr/>
          <p:nvPr/>
        </p:nvSpPr>
        <p:spPr>
          <a:xfrm>
            <a:off x="2500490" y="4267191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56B25501-E00A-524A-3C38-112FC575585B}"/>
              </a:ext>
            </a:extLst>
          </p:cNvPr>
          <p:cNvSpPr/>
          <p:nvPr/>
        </p:nvSpPr>
        <p:spPr>
          <a:xfrm>
            <a:off x="2500490" y="3484880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83384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0D0C87-7A39-62CB-A141-03E9645E9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45" y="3093272"/>
            <a:ext cx="6680200" cy="1295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CF4AB9-012A-C432-89A6-90B1F9A79035}"/>
              </a:ext>
            </a:extLst>
          </p:cNvPr>
          <p:cNvSpPr txBox="1"/>
          <p:nvPr/>
        </p:nvSpPr>
        <p:spPr>
          <a:xfrm>
            <a:off x="929919" y="2378312"/>
            <a:ext cx="80034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Tokens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C4E5B0-F61A-3FD9-938D-7D9C707C6474}"/>
              </a:ext>
            </a:extLst>
          </p:cNvPr>
          <p:cNvSpPr txBox="1"/>
          <p:nvPr/>
        </p:nvSpPr>
        <p:spPr>
          <a:xfrm>
            <a:off x="4115985" y="2378312"/>
            <a:ext cx="187275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Token </a:t>
            </a:r>
            <a:r>
              <a:rPr lang="es-ES_tradnl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embeddings</a:t>
            </a:r>
            <a:endParaRPr lang="es-ES_tradnl" sz="16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8EB70A2D-222F-AB8A-C53E-BF9461FDA4E2}"/>
              </a:ext>
            </a:extLst>
          </p:cNvPr>
          <p:cNvSpPr/>
          <p:nvPr/>
        </p:nvSpPr>
        <p:spPr>
          <a:xfrm rot="16200000">
            <a:off x="1200861" y="2524050"/>
            <a:ext cx="238666" cy="629938"/>
          </a:xfrm>
          <a:prstGeom prst="rightBrace">
            <a:avLst/>
          </a:prstGeom>
          <a:ln>
            <a:solidFill>
              <a:srgbClr val="FF93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21AA6256-45D4-3B12-20BE-2553D74D7F3A}"/>
              </a:ext>
            </a:extLst>
          </p:cNvPr>
          <p:cNvSpPr/>
          <p:nvPr/>
        </p:nvSpPr>
        <p:spPr>
          <a:xfrm rot="16200000">
            <a:off x="4957703" y="367319"/>
            <a:ext cx="238666" cy="4937760"/>
          </a:xfrm>
          <a:prstGeom prst="rightBrace">
            <a:avLst/>
          </a:prstGeom>
          <a:ln>
            <a:solidFill>
              <a:srgbClr val="FF93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AFE3B147-363D-1171-1716-422C2A9E8741}"/>
              </a:ext>
            </a:extLst>
          </p:cNvPr>
          <p:cNvSpPr/>
          <p:nvPr/>
        </p:nvSpPr>
        <p:spPr>
          <a:xfrm>
            <a:off x="4927001" y="4485938"/>
            <a:ext cx="268941" cy="344244"/>
          </a:xfrm>
          <a:prstGeom prst="downArrow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B99BBE-89C5-ECED-52A8-063D630EC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928" y="4927448"/>
            <a:ext cx="1827056" cy="102559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030C3FB-6BBF-ADAF-AF45-873377C555BD}"/>
              </a:ext>
            </a:extLst>
          </p:cNvPr>
          <p:cNvSpPr txBox="1"/>
          <p:nvPr/>
        </p:nvSpPr>
        <p:spPr>
          <a:xfrm>
            <a:off x="209006" y="1063460"/>
            <a:ext cx="53655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It allows the model to relate tokens to each other</a:t>
            </a:r>
          </a:p>
          <a:p>
            <a:endParaRPr lang="en-US" dirty="0">
              <a:latin typeface="Trebuchet MS" panose="020B0703020202090204" pitchFamily="34" charset="0"/>
            </a:endParaRPr>
          </a:p>
          <a:p>
            <a:r>
              <a:rPr lang="en-US" dirty="0">
                <a:latin typeface="Trebuchet MS" panose="020B0703020202090204" pitchFamily="34" charset="0"/>
              </a:rPr>
              <a:t>For 6 tokens with embeddings of 512 elements: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63FA706-5709-5424-A692-27720A3E14DA}"/>
              </a:ext>
            </a:extLst>
          </p:cNvPr>
          <p:cNvSpPr txBox="1"/>
          <p:nvPr/>
        </p:nvSpPr>
        <p:spPr>
          <a:xfrm>
            <a:off x="6157059" y="5368269"/>
            <a:ext cx="216597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Matrix of embeddings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 x 512 elements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09F888-0AE3-BA8E-AAAE-ACB9821FF39A}"/>
              </a:ext>
            </a:extLst>
          </p:cNvPr>
          <p:cNvSpPr txBox="1"/>
          <p:nvPr/>
        </p:nvSpPr>
        <p:spPr>
          <a:xfrm>
            <a:off x="6780628" y="4335738"/>
            <a:ext cx="71686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</a:p>
        </p:txBody>
      </p:sp>
    </p:spTree>
    <p:extLst>
      <p:ext uri="{BB962C8B-B14F-4D97-AF65-F5344CB8AC3E}">
        <p14:creationId xmlns:p14="http://schemas.microsoft.com/office/powerpoint/2010/main" val="551628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B99BBE-89C5-ECED-52A8-063D630EC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667" y="1947580"/>
            <a:ext cx="1827056" cy="10255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70F148-F3B2-E8B5-9005-F4D7DD592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514" y="1947580"/>
            <a:ext cx="1827056" cy="102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4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B99BBE-89C5-ECED-52A8-063D630EC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667" y="1947580"/>
            <a:ext cx="1827056" cy="10255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5469DD-5E04-C9BA-742E-0E50FB2C9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033926" y="1546850"/>
            <a:ext cx="1827056" cy="102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388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B99BBE-89C5-ECED-52A8-063D630EC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667" y="1947580"/>
            <a:ext cx="1827056" cy="10255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5469DD-5E04-C9BA-742E-0E50FB2C905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3033926" y="1546850"/>
            <a:ext cx="1827056" cy="10255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2046DE-4610-36E9-FEE5-578BC8AD21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5460845" y="1993734"/>
            <a:ext cx="1376885" cy="10255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C57E04-436A-C2B4-081B-5D0B8A83A0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364" y="2390135"/>
            <a:ext cx="304800" cy="127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696B9AD-A4EF-113A-ACB2-5220B7213756}"/>
              </a:ext>
            </a:extLst>
          </p:cNvPr>
          <p:cNvGrpSpPr/>
          <p:nvPr/>
        </p:nvGrpSpPr>
        <p:grpSpPr>
          <a:xfrm>
            <a:off x="821464" y="1897010"/>
            <a:ext cx="2327259" cy="292100"/>
            <a:chOff x="821464" y="2232290"/>
            <a:chExt cx="2327259" cy="29210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1FD1185-06DE-CFF8-B976-A54B727D5C5A}"/>
                </a:ext>
              </a:extLst>
            </p:cNvPr>
            <p:cNvSpPr/>
            <p:nvPr/>
          </p:nvSpPr>
          <p:spPr>
            <a:xfrm>
              <a:off x="1321667" y="2279243"/>
              <a:ext cx="1827056" cy="198195"/>
            </a:xfrm>
            <a:prstGeom prst="roundRect">
              <a:avLst/>
            </a:prstGeom>
            <a:solidFill>
              <a:srgbClr val="FFFF00">
                <a:alpha val="44252"/>
              </a:srgb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817B0D8-8B3E-7B18-B5BD-6C2B22E2E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1464" y="2232290"/>
              <a:ext cx="381000" cy="2921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C0102F-2964-A4FE-1F0D-A3E9D3BAEA37}"/>
              </a:ext>
            </a:extLst>
          </p:cNvPr>
          <p:cNvGrpSpPr/>
          <p:nvPr/>
        </p:nvGrpSpPr>
        <p:grpSpPr>
          <a:xfrm>
            <a:off x="3500020" y="540295"/>
            <a:ext cx="444500" cy="2438785"/>
            <a:chOff x="3500020" y="540295"/>
            <a:chExt cx="444500" cy="243878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C2B79B22-ADC9-91A2-38A4-A6977F6E02B3}"/>
                </a:ext>
              </a:extLst>
            </p:cNvPr>
            <p:cNvSpPr/>
            <p:nvPr/>
          </p:nvSpPr>
          <p:spPr>
            <a:xfrm rot="5400000">
              <a:off x="2792150" y="1966454"/>
              <a:ext cx="1827056" cy="198195"/>
            </a:xfrm>
            <a:prstGeom prst="roundRect">
              <a:avLst/>
            </a:prstGeom>
            <a:solidFill>
              <a:srgbClr val="FFFF00">
                <a:alpha val="44252"/>
              </a:srgb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2BB5E73-4103-2C14-FCBA-55A4490E5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00020" y="540295"/>
              <a:ext cx="444500" cy="5334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3103E4B-2045-8107-503A-C1D7B6A0C9AD}"/>
              </a:ext>
            </a:extLst>
          </p:cNvPr>
          <p:cNvGrpSpPr/>
          <p:nvPr/>
        </p:nvGrpSpPr>
        <p:grpSpPr>
          <a:xfrm>
            <a:off x="5370046" y="2000721"/>
            <a:ext cx="889000" cy="1559555"/>
            <a:chOff x="5370046" y="3067521"/>
            <a:chExt cx="889000" cy="155955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E5370131-7302-B3E8-548A-7030B9E71C50}"/>
                </a:ext>
              </a:extLst>
            </p:cNvPr>
            <p:cNvSpPr/>
            <p:nvPr/>
          </p:nvSpPr>
          <p:spPr>
            <a:xfrm rot="5400000">
              <a:off x="5728029" y="3033744"/>
              <a:ext cx="179540" cy="247094"/>
            </a:xfrm>
            <a:prstGeom prst="roundRect">
              <a:avLst/>
            </a:prstGeom>
            <a:solidFill>
              <a:srgbClr val="FFFF00">
                <a:alpha val="44252"/>
              </a:srgb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3499F71-4DDB-C314-6594-C56721B51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70046" y="4093676"/>
              <a:ext cx="889000" cy="533400"/>
            </a:xfrm>
            <a:prstGeom prst="rect">
              <a:avLst/>
            </a:prstGeom>
          </p:spPr>
        </p:pic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61774B-99BC-9487-8115-159957DD83BD}"/>
                </a:ext>
              </a:extLst>
            </p:cNvPr>
            <p:cNvCxnSpPr>
              <a:stCxn id="11" idx="3"/>
            </p:cNvCxnSpPr>
            <p:nvPr/>
          </p:nvCxnSpPr>
          <p:spPr>
            <a:xfrm>
              <a:off x="5817799" y="3247061"/>
              <a:ext cx="0" cy="93043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279FF2D-EA93-B663-6EF3-5C82D5570C3E}"/>
              </a:ext>
            </a:extLst>
          </p:cNvPr>
          <p:cNvSpPr txBox="1"/>
          <p:nvPr/>
        </p:nvSpPr>
        <p:spPr>
          <a:xfrm>
            <a:off x="6224939" y="4324610"/>
            <a:ext cx="2487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Trebuchet MS" panose="020B0703020202090204" pitchFamily="34" charset="0"/>
              </a:rPr>
              <a:t>SCORE:</a:t>
            </a:r>
            <a:r>
              <a:rPr lang="en-US" sz="1400" dirty="0">
                <a:solidFill>
                  <a:schemeClr val="accent2"/>
                </a:solidFill>
                <a:latin typeface="Trebuchet MS" panose="020B0703020202090204" pitchFamily="34" charset="0"/>
              </a:rPr>
              <a:t> </a:t>
            </a:r>
            <a:r>
              <a:rPr lang="en-US" sz="1400" dirty="0">
                <a:solidFill>
                  <a:srgbClr val="0070C0"/>
                </a:solidFill>
                <a:latin typeface="Trebuchet MS" panose="020B0703020202090204" pitchFamily="34" charset="0"/>
              </a:rPr>
              <a:t>It measures how similar the embeddings are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B11E8-1FAF-E673-B2C1-A03B1E58D61B}"/>
              </a:ext>
            </a:extLst>
          </p:cNvPr>
          <p:cNvSpPr txBox="1"/>
          <p:nvPr/>
        </p:nvSpPr>
        <p:spPr>
          <a:xfrm>
            <a:off x="6231151" y="4868729"/>
            <a:ext cx="24877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Trebuchet MS" panose="020B0703020202090204" pitchFamily="34" charset="0"/>
              </a:rPr>
              <a:t>HIGH → similar</a:t>
            </a:r>
          </a:p>
          <a:p>
            <a:r>
              <a:rPr lang="en-US" dirty="0">
                <a:solidFill>
                  <a:srgbClr val="FF0000"/>
                </a:solidFill>
                <a:latin typeface="Trebuchet MS" panose="020B0703020202090204" pitchFamily="34" charset="0"/>
              </a:rPr>
              <a:t>LOW  → different</a:t>
            </a:r>
          </a:p>
          <a:p>
            <a:endParaRPr lang="en-US" sz="1400" dirty="0">
              <a:latin typeface="Trebuchet MS" panose="020B070302020209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F99FF6-520C-D322-9405-226B9D2F14A7}"/>
              </a:ext>
            </a:extLst>
          </p:cNvPr>
          <p:cNvSpPr txBox="1"/>
          <p:nvPr/>
        </p:nvSpPr>
        <p:spPr>
          <a:xfrm>
            <a:off x="6224939" y="3909433"/>
            <a:ext cx="2487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9300"/>
                </a:solidFill>
                <a:latin typeface="Trebuchet MS" panose="020B0703020202090204" pitchFamily="34" charset="0"/>
              </a:rPr>
              <a:t>REMEMBER!</a:t>
            </a:r>
            <a:endParaRPr lang="en-US" sz="1400" dirty="0">
              <a:solidFill>
                <a:srgbClr val="FF9300"/>
              </a:solidFill>
              <a:latin typeface="Trebuchet MS" panose="020B070302020209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E643C7-6F80-9C03-B927-4FD1768562C8}"/>
              </a:ext>
            </a:extLst>
          </p:cNvPr>
          <p:cNvSpPr txBox="1"/>
          <p:nvPr/>
        </p:nvSpPr>
        <p:spPr>
          <a:xfrm>
            <a:off x="872126" y="4200296"/>
            <a:ext cx="41592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Trebuchet MS" panose="020B0703020202090204" pitchFamily="34" charset="0"/>
              </a:rPr>
              <a:t>Element (</a:t>
            </a:r>
            <a:r>
              <a:rPr lang="en-US" sz="2400" b="1" dirty="0" err="1">
                <a:solidFill>
                  <a:schemeClr val="accent2"/>
                </a:solidFill>
                <a:latin typeface="Trebuchet MS" panose="020B0703020202090204" pitchFamily="34" charset="0"/>
              </a:rPr>
              <a:t>i,j</a:t>
            </a:r>
            <a:r>
              <a:rPr lang="en-US" sz="2400" b="1" dirty="0">
                <a:solidFill>
                  <a:schemeClr val="accent2"/>
                </a:solidFill>
                <a:latin typeface="Trebuchet MS" panose="020B0703020202090204" pitchFamily="34" charset="0"/>
              </a:rPr>
              <a:t>) means how similar is the embedding of token </a:t>
            </a:r>
            <a:r>
              <a:rPr lang="en-US" sz="2400" b="1" dirty="0" err="1">
                <a:solidFill>
                  <a:schemeClr val="accent2"/>
                </a:solidFill>
                <a:latin typeface="Trebuchet MS" panose="020B0703020202090204" pitchFamily="34" charset="0"/>
              </a:rPr>
              <a:t>i</a:t>
            </a:r>
            <a:r>
              <a:rPr lang="en-US" sz="2400" b="1" dirty="0">
                <a:solidFill>
                  <a:schemeClr val="accent2"/>
                </a:solidFill>
                <a:latin typeface="Trebuchet MS" panose="020B0703020202090204" pitchFamily="34" charset="0"/>
              </a:rPr>
              <a:t> with the  embedding of token j</a:t>
            </a:r>
            <a:endParaRPr lang="en-US" sz="2400" dirty="0">
              <a:solidFill>
                <a:srgbClr val="0070C0"/>
              </a:solidFill>
              <a:latin typeface="Trebuchet MS" panose="020B070302020209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4709D5-58E1-D7BA-FC94-25F1D98AF162}"/>
              </a:ext>
            </a:extLst>
          </p:cNvPr>
          <p:cNvSpPr txBox="1"/>
          <p:nvPr/>
        </p:nvSpPr>
        <p:spPr>
          <a:xfrm>
            <a:off x="3914461" y="3008722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512x6</a:t>
            </a:r>
            <a:endParaRPr lang="es-ES_tradnl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2CE46-3989-3C35-B5E1-D10C1CF0AA64}"/>
              </a:ext>
            </a:extLst>
          </p:cNvPr>
          <p:cNvSpPr txBox="1"/>
          <p:nvPr/>
        </p:nvSpPr>
        <p:spPr>
          <a:xfrm>
            <a:off x="2549675" y="3026876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  <a:endParaRPr lang="es-ES_tradnl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A8154E-CDD3-EAE5-FA69-3286ABBCF4F6}"/>
              </a:ext>
            </a:extLst>
          </p:cNvPr>
          <p:cNvSpPr txBox="1"/>
          <p:nvPr/>
        </p:nvSpPr>
        <p:spPr>
          <a:xfrm>
            <a:off x="6438431" y="3019608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6x6</a:t>
            </a:r>
            <a:endParaRPr lang="es-ES_tradnl" sz="1000" dirty="0"/>
          </a:p>
        </p:txBody>
      </p:sp>
    </p:spTree>
    <p:extLst>
      <p:ext uri="{BB962C8B-B14F-4D97-AF65-F5344CB8AC3E}">
        <p14:creationId xmlns:p14="http://schemas.microsoft.com/office/powerpoint/2010/main" val="251203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AD707ECB-89E4-B66F-7AD9-5D108C879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954" y="-382734"/>
            <a:ext cx="12225867" cy="724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Transformers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EAA75B-6366-5C87-440F-7BFBFBB786C6}"/>
              </a:ext>
            </a:extLst>
          </p:cNvPr>
          <p:cNvSpPr txBox="1"/>
          <p:nvPr/>
        </p:nvSpPr>
        <p:spPr>
          <a:xfrm>
            <a:off x="209006" y="6435726"/>
            <a:ext cx="8765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Vaswani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Ashish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Noam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Shazeer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Niki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Parmar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Jakob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Uszkoreit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Llion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Jones,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Aidan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N.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Gomez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Łukasz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Kaiser, and Illia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Polosukhin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 "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Attention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is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all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you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need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."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Advances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in neural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information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processing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systems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30 (2017).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EC2EBA-831F-C29B-14C8-639C27B24A73}"/>
              </a:ext>
            </a:extLst>
          </p:cNvPr>
          <p:cNvSpPr/>
          <p:nvPr/>
        </p:nvSpPr>
        <p:spPr>
          <a:xfrm>
            <a:off x="8249194" y="1423851"/>
            <a:ext cx="1741473" cy="40102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55480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B99BBE-89C5-ECED-52A8-063D630EC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667" y="1947580"/>
            <a:ext cx="1827056" cy="10255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5469DD-5E04-C9BA-742E-0E50FB2C905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3033926" y="1546850"/>
            <a:ext cx="1827056" cy="102559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D7E8D07-72D9-A399-D1C2-931F97821A1E}"/>
              </a:ext>
            </a:extLst>
          </p:cNvPr>
          <p:cNvCxnSpPr/>
          <p:nvPr/>
        </p:nvCxnSpPr>
        <p:spPr>
          <a:xfrm>
            <a:off x="1321667" y="3238052"/>
            <a:ext cx="3250333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34195CC-8421-2DCE-E471-1DEC385E8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472" y="3391348"/>
            <a:ext cx="1041400" cy="46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2046DE-4610-36E9-FEE5-578BC8AD21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FFD5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5291026" y="2725254"/>
            <a:ext cx="1376885" cy="10255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C57E04-436A-C2B4-081B-5D0B8A83A0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5364" y="3182615"/>
            <a:ext cx="304800" cy="127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2455B11-9BB4-3810-BEEC-F7444E16231D}"/>
              </a:ext>
            </a:extLst>
          </p:cNvPr>
          <p:cNvGrpSpPr/>
          <p:nvPr/>
        </p:nvGrpSpPr>
        <p:grpSpPr>
          <a:xfrm>
            <a:off x="103117" y="1005840"/>
            <a:ext cx="4586449" cy="2745010"/>
            <a:chOff x="103117" y="1005840"/>
            <a:chExt cx="4586449" cy="27450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B93F3ED-E602-99BE-673B-0CDFA0D273CA}"/>
                </a:ext>
              </a:extLst>
            </p:cNvPr>
            <p:cNvSpPr txBox="1"/>
            <p:nvPr/>
          </p:nvSpPr>
          <p:spPr>
            <a:xfrm>
              <a:off x="103117" y="3022016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 err="1"/>
                <a:t>softmax</a:t>
              </a:r>
              <a:endParaRPr lang="es-ES_tradnl" dirty="0"/>
            </a:p>
          </p:txBody>
        </p:sp>
        <p:sp>
          <p:nvSpPr>
            <p:cNvPr id="9" name="Double Bracket 8">
              <a:extLst>
                <a:ext uri="{FF2B5EF4-FFF2-40B4-BE49-F238E27FC236}">
                  <a16:creationId xmlns:a16="http://schemas.microsoft.com/office/drawing/2014/main" id="{923D1777-8F5A-72B3-1858-E5F35E2C7958}"/>
                </a:ext>
              </a:extLst>
            </p:cNvPr>
            <p:cNvSpPr/>
            <p:nvPr/>
          </p:nvSpPr>
          <p:spPr>
            <a:xfrm>
              <a:off x="1190037" y="1005840"/>
              <a:ext cx="3499529" cy="2745010"/>
            </a:xfrm>
            <a:prstGeom prst="bracketPair">
              <a:avLst>
                <a:gd name="adj" fmla="val 8393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821C843-BC6E-4B2D-0930-CF7763A15B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4433" y="2619255"/>
            <a:ext cx="1110341" cy="3539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488D19-2B8B-8301-9C4D-7FFC2D0A546A}"/>
              </a:ext>
            </a:extLst>
          </p:cNvPr>
          <p:cNvSpPr txBox="1"/>
          <p:nvPr/>
        </p:nvSpPr>
        <p:spPr>
          <a:xfrm>
            <a:off x="6667911" y="1074573"/>
            <a:ext cx="24877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Trebuchet MS" panose="020B0703020202090204" pitchFamily="34" charset="0"/>
              </a:rPr>
              <a:t>The sum of each row of the matrix is 1 (like the probabilities).</a:t>
            </a:r>
            <a:endParaRPr lang="en-US" sz="1400" dirty="0">
              <a:solidFill>
                <a:srgbClr val="0070C0"/>
              </a:solidFill>
              <a:latin typeface="Trebuchet MS" panose="020B070302020209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D90817B-7304-1824-0E2D-CD0396542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667" y="1948489"/>
            <a:ext cx="1827056" cy="10255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245F5-0596-E2C7-EC11-FCA6A01E9B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FFD5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5291026" y="2723902"/>
            <a:ext cx="1376885" cy="102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1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11111E-6 L -1.11111E-6 0.12106 " pathEditMode="relative" ptsTypes="AA">
                                      <p:cBhvr>
                                        <p:cTn id="3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B99BBE-89C5-ECED-52A8-063D630EC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667" y="1947580"/>
            <a:ext cx="1827056" cy="10255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5469DD-5E04-C9BA-742E-0E50FB2C905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3033926" y="1546850"/>
            <a:ext cx="1827056" cy="102559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D7E8D07-72D9-A399-D1C2-931F97821A1E}"/>
              </a:ext>
            </a:extLst>
          </p:cNvPr>
          <p:cNvCxnSpPr/>
          <p:nvPr/>
        </p:nvCxnSpPr>
        <p:spPr>
          <a:xfrm>
            <a:off x="1321667" y="3238052"/>
            <a:ext cx="3250333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34195CC-8421-2DCE-E471-1DEC385E8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472" y="3391348"/>
            <a:ext cx="1041400" cy="46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2046DE-4610-36E9-FEE5-578BC8AD21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FFD5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5291026" y="2725254"/>
            <a:ext cx="1376885" cy="10255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C57E04-436A-C2B4-081B-5D0B8A83A0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5364" y="3182615"/>
            <a:ext cx="304800" cy="127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2455B11-9BB4-3810-BEEC-F7444E16231D}"/>
              </a:ext>
            </a:extLst>
          </p:cNvPr>
          <p:cNvGrpSpPr/>
          <p:nvPr/>
        </p:nvGrpSpPr>
        <p:grpSpPr>
          <a:xfrm>
            <a:off x="103117" y="1005840"/>
            <a:ext cx="4586449" cy="2745010"/>
            <a:chOff x="103117" y="1005840"/>
            <a:chExt cx="4586449" cy="27450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B93F3ED-E602-99BE-673B-0CDFA0D273CA}"/>
                </a:ext>
              </a:extLst>
            </p:cNvPr>
            <p:cNvSpPr txBox="1"/>
            <p:nvPr/>
          </p:nvSpPr>
          <p:spPr>
            <a:xfrm>
              <a:off x="103117" y="3022016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 err="1"/>
                <a:t>softmax</a:t>
              </a:r>
              <a:endParaRPr lang="es-ES_tradnl" dirty="0"/>
            </a:p>
          </p:txBody>
        </p:sp>
        <p:sp>
          <p:nvSpPr>
            <p:cNvPr id="9" name="Double Bracket 8">
              <a:extLst>
                <a:ext uri="{FF2B5EF4-FFF2-40B4-BE49-F238E27FC236}">
                  <a16:creationId xmlns:a16="http://schemas.microsoft.com/office/drawing/2014/main" id="{923D1777-8F5A-72B3-1858-E5F35E2C7958}"/>
                </a:ext>
              </a:extLst>
            </p:cNvPr>
            <p:cNvSpPr/>
            <p:nvPr/>
          </p:nvSpPr>
          <p:spPr>
            <a:xfrm>
              <a:off x="1190037" y="1005840"/>
              <a:ext cx="3499529" cy="2745010"/>
            </a:xfrm>
            <a:prstGeom prst="bracketPair">
              <a:avLst>
                <a:gd name="adj" fmla="val 8393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D59D770-D193-5304-FCC0-5A3BDE78C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236" y="4715300"/>
            <a:ext cx="1827056" cy="10255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9841EC-1000-FAF6-D4B5-C8CEB2432B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FFD5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2486364" y="4715300"/>
            <a:ext cx="1376885" cy="10255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E2CF01-7301-143C-F91D-F61F469AEC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9468" y="5164598"/>
            <a:ext cx="304800" cy="127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F5FDDC-D32D-0994-425E-CB06A425192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00FA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12444" y="4715300"/>
            <a:ext cx="1827056" cy="102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73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B99BBE-89C5-ECED-52A8-063D630EC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667" y="1947580"/>
            <a:ext cx="1827056" cy="10255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5469DD-5E04-C9BA-742E-0E50FB2C905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3033926" y="1546850"/>
            <a:ext cx="1827056" cy="102559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D7E8D07-72D9-A399-D1C2-931F97821A1E}"/>
              </a:ext>
            </a:extLst>
          </p:cNvPr>
          <p:cNvCxnSpPr/>
          <p:nvPr/>
        </p:nvCxnSpPr>
        <p:spPr>
          <a:xfrm>
            <a:off x="1321667" y="3238052"/>
            <a:ext cx="3250333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34195CC-8421-2DCE-E471-1DEC385E8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472" y="3391348"/>
            <a:ext cx="1041400" cy="46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2046DE-4610-36E9-FEE5-578BC8AD21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FFD5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5291026" y="2725254"/>
            <a:ext cx="1376885" cy="10255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C57E04-436A-C2B4-081B-5D0B8A83A0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5364" y="3182615"/>
            <a:ext cx="304800" cy="127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2455B11-9BB4-3810-BEEC-F7444E16231D}"/>
              </a:ext>
            </a:extLst>
          </p:cNvPr>
          <p:cNvGrpSpPr/>
          <p:nvPr/>
        </p:nvGrpSpPr>
        <p:grpSpPr>
          <a:xfrm>
            <a:off x="103117" y="1005840"/>
            <a:ext cx="4586449" cy="2745010"/>
            <a:chOff x="103117" y="1005840"/>
            <a:chExt cx="4586449" cy="27450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B93F3ED-E602-99BE-673B-0CDFA0D273CA}"/>
                </a:ext>
              </a:extLst>
            </p:cNvPr>
            <p:cNvSpPr txBox="1"/>
            <p:nvPr/>
          </p:nvSpPr>
          <p:spPr>
            <a:xfrm>
              <a:off x="103117" y="3022016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 err="1"/>
                <a:t>softmax</a:t>
              </a:r>
              <a:endParaRPr lang="es-ES_tradnl" dirty="0"/>
            </a:p>
          </p:txBody>
        </p:sp>
        <p:sp>
          <p:nvSpPr>
            <p:cNvPr id="9" name="Double Bracket 8">
              <a:extLst>
                <a:ext uri="{FF2B5EF4-FFF2-40B4-BE49-F238E27FC236}">
                  <a16:creationId xmlns:a16="http://schemas.microsoft.com/office/drawing/2014/main" id="{923D1777-8F5A-72B3-1858-E5F35E2C7958}"/>
                </a:ext>
              </a:extLst>
            </p:cNvPr>
            <p:cNvSpPr/>
            <p:nvPr/>
          </p:nvSpPr>
          <p:spPr>
            <a:xfrm>
              <a:off x="1190037" y="1005840"/>
              <a:ext cx="3499529" cy="2745010"/>
            </a:xfrm>
            <a:prstGeom prst="bracketPair">
              <a:avLst>
                <a:gd name="adj" fmla="val 8393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D59D770-D193-5304-FCC0-5A3BDE78CC2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024236" y="4715300"/>
            <a:ext cx="1827056" cy="10255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9841EC-1000-FAF6-D4B5-C8CEB2432B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FFD57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2486364" y="4715300"/>
            <a:ext cx="1376885" cy="10255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E2CF01-7301-143C-F91D-F61F469AEC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9468" y="5164598"/>
            <a:ext cx="304800" cy="127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F5FDDC-D32D-0994-425E-CB06A425192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00FA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12444" y="4715300"/>
            <a:ext cx="1827056" cy="1025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B9A909-08F1-0900-A8BC-6FB6D996E614}"/>
              </a:ext>
            </a:extLst>
          </p:cNvPr>
          <p:cNvSpPr txBox="1"/>
          <p:nvPr/>
        </p:nvSpPr>
        <p:spPr>
          <a:xfrm>
            <a:off x="3914461" y="3008722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512x6</a:t>
            </a:r>
            <a:endParaRPr lang="es-ES_tradnl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9FEC39-4EA2-8588-E2AF-8DBB180510EE}"/>
              </a:ext>
            </a:extLst>
          </p:cNvPr>
          <p:cNvSpPr txBox="1"/>
          <p:nvPr/>
        </p:nvSpPr>
        <p:spPr>
          <a:xfrm>
            <a:off x="2549675" y="3026876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  <a:endParaRPr lang="es-ES_tradnl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49918E-F09A-C467-F7E8-48F03EAE8CB2}"/>
              </a:ext>
            </a:extLst>
          </p:cNvPr>
          <p:cNvSpPr txBox="1"/>
          <p:nvPr/>
        </p:nvSpPr>
        <p:spPr>
          <a:xfrm>
            <a:off x="6233160" y="3784717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6x6</a:t>
            </a:r>
            <a:endParaRPr lang="es-ES_tradnl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DF2EE5-4711-405A-9C9B-837B02F10DFC}"/>
              </a:ext>
            </a:extLst>
          </p:cNvPr>
          <p:cNvSpPr txBox="1"/>
          <p:nvPr/>
        </p:nvSpPr>
        <p:spPr>
          <a:xfrm>
            <a:off x="5258666" y="5717201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  <a:endParaRPr lang="es-ES_tradnl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79C7F3-0FCE-4D00-5CF1-9FF13A4F9848}"/>
              </a:ext>
            </a:extLst>
          </p:cNvPr>
          <p:cNvSpPr txBox="1"/>
          <p:nvPr/>
        </p:nvSpPr>
        <p:spPr>
          <a:xfrm>
            <a:off x="3404390" y="5740896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6x6</a:t>
            </a:r>
            <a:endParaRPr lang="es-ES_tradnl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351563-4514-D463-FE8D-460101E50944}"/>
              </a:ext>
            </a:extLst>
          </p:cNvPr>
          <p:cNvSpPr txBox="1"/>
          <p:nvPr/>
        </p:nvSpPr>
        <p:spPr>
          <a:xfrm>
            <a:off x="7766718" y="5745278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  <a:endParaRPr lang="es-ES_tradnl" sz="1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5995439-6852-C2DB-A2E4-8A44C1564F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63745" y="2250828"/>
            <a:ext cx="342900" cy="419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9979FBD-5035-D00C-341A-6FE8FDA8EB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03914" y="2205358"/>
            <a:ext cx="622300" cy="419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364773C-5ECA-7C7D-CFE3-8691ACAF87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51292" y="3089843"/>
            <a:ext cx="241300" cy="330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F99210-0B55-C6F0-DF24-155C98CD9EB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55172" y="5062998"/>
            <a:ext cx="241300" cy="330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4384EEC-62F9-F94C-CB59-7C6721C9BC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85364" y="5076877"/>
            <a:ext cx="381000" cy="3175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AF555A6-785F-C718-16F5-96870D615787}"/>
              </a:ext>
            </a:extLst>
          </p:cNvPr>
          <p:cNvSpPr txBox="1"/>
          <p:nvPr/>
        </p:nvSpPr>
        <p:spPr>
          <a:xfrm>
            <a:off x="6284268" y="15679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62A2026-7E35-45EA-A35D-B76012407B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64249" y="5079441"/>
            <a:ext cx="1519402" cy="22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2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B99BBE-89C5-ECED-52A8-063D630EC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667" y="2214280"/>
            <a:ext cx="1827056" cy="10255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5469DD-5E04-C9BA-742E-0E50FB2C905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3033926" y="1813550"/>
            <a:ext cx="1827056" cy="102559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D7E8D07-72D9-A399-D1C2-931F97821A1E}"/>
              </a:ext>
            </a:extLst>
          </p:cNvPr>
          <p:cNvCxnSpPr/>
          <p:nvPr/>
        </p:nvCxnSpPr>
        <p:spPr>
          <a:xfrm>
            <a:off x="1321667" y="3504752"/>
            <a:ext cx="3250333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34195CC-8421-2DCE-E471-1DEC385E8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472" y="3658048"/>
            <a:ext cx="1041400" cy="4699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2455B11-9BB4-3810-BEEC-F7444E16231D}"/>
              </a:ext>
            </a:extLst>
          </p:cNvPr>
          <p:cNvGrpSpPr/>
          <p:nvPr/>
        </p:nvGrpSpPr>
        <p:grpSpPr>
          <a:xfrm>
            <a:off x="103117" y="1272540"/>
            <a:ext cx="4586449" cy="2745010"/>
            <a:chOff x="103117" y="1005840"/>
            <a:chExt cx="4586449" cy="27450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B93F3ED-E602-99BE-673B-0CDFA0D273CA}"/>
                </a:ext>
              </a:extLst>
            </p:cNvPr>
            <p:cNvSpPr txBox="1"/>
            <p:nvPr/>
          </p:nvSpPr>
          <p:spPr>
            <a:xfrm>
              <a:off x="103117" y="3022016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 err="1"/>
                <a:t>softmax</a:t>
              </a:r>
              <a:endParaRPr lang="es-ES_tradnl" dirty="0"/>
            </a:p>
          </p:txBody>
        </p:sp>
        <p:sp>
          <p:nvSpPr>
            <p:cNvPr id="9" name="Double Bracket 8">
              <a:extLst>
                <a:ext uri="{FF2B5EF4-FFF2-40B4-BE49-F238E27FC236}">
                  <a16:creationId xmlns:a16="http://schemas.microsoft.com/office/drawing/2014/main" id="{923D1777-8F5A-72B3-1858-E5F35E2C7958}"/>
                </a:ext>
              </a:extLst>
            </p:cNvPr>
            <p:cNvSpPr/>
            <p:nvPr/>
          </p:nvSpPr>
          <p:spPr>
            <a:xfrm>
              <a:off x="1190037" y="1005840"/>
              <a:ext cx="3499529" cy="2745010"/>
            </a:xfrm>
            <a:prstGeom prst="bracketPair">
              <a:avLst>
                <a:gd name="adj" fmla="val 8393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D59D770-D193-5304-FCC0-5A3BDE78CC2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783907" y="2908478"/>
            <a:ext cx="1827056" cy="10255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E2CF01-7301-143C-F91D-F61F469AE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139" y="3357776"/>
            <a:ext cx="304800" cy="127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F5FDDC-D32D-0994-425E-CB06A425192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0FA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72115" y="2908478"/>
            <a:ext cx="1827056" cy="1025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B9A909-08F1-0900-A8BC-6FB6D996E614}"/>
              </a:ext>
            </a:extLst>
          </p:cNvPr>
          <p:cNvSpPr txBox="1"/>
          <p:nvPr/>
        </p:nvSpPr>
        <p:spPr>
          <a:xfrm>
            <a:off x="3914461" y="3275422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512x6</a:t>
            </a:r>
            <a:endParaRPr lang="es-ES_tradnl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9FEC39-4EA2-8588-E2AF-8DBB180510EE}"/>
              </a:ext>
            </a:extLst>
          </p:cNvPr>
          <p:cNvSpPr txBox="1"/>
          <p:nvPr/>
        </p:nvSpPr>
        <p:spPr>
          <a:xfrm>
            <a:off x="2549675" y="3293576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  <a:endParaRPr lang="es-ES_tradnl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DF2EE5-4711-405A-9C9B-837B02F10DFC}"/>
              </a:ext>
            </a:extLst>
          </p:cNvPr>
          <p:cNvSpPr txBox="1"/>
          <p:nvPr/>
        </p:nvSpPr>
        <p:spPr>
          <a:xfrm>
            <a:off x="6018337" y="3910379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  <a:endParaRPr lang="es-ES_tradnl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351563-4514-D463-FE8D-460101E50944}"/>
              </a:ext>
            </a:extLst>
          </p:cNvPr>
          <p:cNvSpPr txBox="1"/>
          <p:nvPr/>
        </p:nvSpPr>
        <p:spPr>
          <a:xfrm>
            <a:off x="8526389" y="3938456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  <a:endParaRPr lang="es-ES_tradnl" sz="1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5995439-6852-C2DB-A2E4-8A44C1564F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3745" y="2517528"/>
            <a:ext cx="342900" cy="419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9979FBD-5035-D00C-341A-6FE8FDA8EB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3914" y="2472058"/>
            <a:ext cx="622300" cy="419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4384EEC-62F9-F94C-CB59-7C6721C9BC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45035" y="3270055"/>
            <a:ext cx="381000" cy="3175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AF555A6-785F-C718-16F5-96870D615787}"/>
              </a:ext>
            </a:extLst>
          </p:cNvPr>
          <p:cNvSpPr txBox="1"/>
          <p:nvPr/>
        </p:nvSpPr>
        <p:spPr>
          <a:xfrm>
            <a:off x="6284268" y="18346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62A2026-7E35-45EA-A35D-B76012407B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23920" y="3272619"/>
            <a:ext cx="1519402" cy="22967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327E4C1-AEFC-98E9-FC68-6E7296002BB9}"/>
              </a:ext>
            </a:extLst>
          </p:cNvPr>
          <p:cNvSpPr txBox="1"/>
          <p:nvPr/>
        </p:nvSpPr>
        <p:spPr>
          <a:xfrm>
            <a:off x="1571460" y="1693489"/>
            <a:ext cx="133562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QUERIES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5F41AB-1F6A-5A6F-443E-C3E33E1DDA46}"/>
              </a:ext>
            </a:extLst>
          </p:cNvPr>
          <p:cNvSpPr txBox="1"/>
          <p:nvPr/>
        </p:nvSpPr>
        <p:spPr>
          <a:xfrm>
            <a:off x="3481399" y="892029"/>
            <a:ext cx="85151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KEYS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E611A2-3F1F-8E8A-0082-CB186AF710AC}"/>
              </a:ext>
            </a:extLst>
          </p:cNvPr>
          <p:cNvSpPr txBox="1"/>
          <p:nvPr/>
        </p:nvSpPr>
        <p:spPr>
          <a:xfrm>
            <a:off x="5105611" y="2331126"/>
            <a:ext cx="118397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VALUES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C95C047-F1BE-7247-843D-0927593139E1}"/>
              </a:ext>
            </a:extLst>
          </p:cNvPr>
          <p:cNvSpPr txBox="1"/>
          <p:nvPr/>
        </p:nvSpPr>
        <p:spPr>
          <a:xfrm>
            <a:off x="857394" y="4365062"/>
            <a:ext cx="7905605" cy="24622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rebuchet MS" panose="020B0703020202090204" pitchFamily="34" charset="0"/>
              </a:rPr>
              <a:t>Each row of the Attention Matrix captures: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rebuchet MS" panose="020B0703020202090204" pitchFamily="34" charset="0"/>
              </a:rPr>
              <a:t>The meaning of the word (token).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rebuchet MS" panose="020B0703020202090204" pitchFamily="34" charset="0"/>
              </a:rPr>
              <a:t>The position of the word.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rebuchet MS" panose="020B0703020202090204" pitchFamily="34" charset="0"/>
              </a:rPr>
              <a:t>The interaction with the other words.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Trebuchet MS" panose="020B0703020202090204" pitchFamily="34" charset="0"/>
            </a:endParaRPr>
          </a:p>
          <a:p>
            <a:r>
              <a:rPr lang="en-US" sz="2200" dirty="0">
                <a:latin typeface="Trebuchet MS" panose="020B0703020202090204" pitchFamily="34" charset="0"/>
              </a:rPr>
              <a:t>In the Self-Attention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 = K = V</a:t>
            </a:r>
            <a:r>
              <a:rPr lang="en-US" sz="2200" dirty="0">
                <a:latin typeface="Trebuchet MS" panose="020B0703020202090204" pitchFamily="34" charset="0"/>
              </a:rPr>
              <a:t> are the embeddings of the word of the sentence.</a:t>
            </a:r>
          </a:p>
        </p:txBody>
      </p:sp>
    </p:spTree>
    <p:extLst>
      <p:ext uri="{BB962C8B-B14F-4D97-AF65-F5344CB8AC3E}">
        <p14:creationId xmlns:p14="http://schemas.microsoft.com/office/powerpoint/2010/main" val="2702504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1" grpId="0" animBg="1"/>
      <p:bldP spid="3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Self-Attention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FD8C33-6DAE-BCF0-DF64-C07799C2A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67" y="973616"/>
            <a:ext cx="7772400" cy="54983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FF0FDA-AA96-29B8-8A50-724AE48D8A5A}"/>
              </a:ext>
            </a:extLst>
          </p:cNvPr>
          <p:cNvSpPr txBox="1"/>
          <p:nvPr/>
        </p:nvSpPr>
        <p:spPr>
          <a:xfrm>
            <a:off x="209006" y="6506773"/>
            <a:ext cx="55146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00" dirty="0">
                <a:latin typeface="Trebuchet MS" panose="020B0703020202090204" pitchFamily="34" charset="0"/>
                <a:hlinkClick r:id="rId3"/>
              </a:rPr>
              <a:t>https://jalammar.github.io/illustrated-transformer/</a:t>
            </a:r>
            <a:r>
              <a:rPr lang="es-ES_tradnl" sz="1000" dirty="0">
                <a:latin typeface="Trebuchet MS" panose="020B0703020202090204" pitchFamily="34" charset="0"/>
              </a:rPr>
              <a:t>    </a:t>
            </a:r>
            <a:r>
              <a:rPr lang="es-ES_tradnl" sz="1000" dirty="0">
                <a:latin typeface="Trebuchet MS" panose="020B0703020202090204" pitchFamily="34" charset="0"/>
                <a:hlinkClick r:id="rId4"/>
              </a:rPr>
              <a:t>https://imgur.com/gallery/FBQqrxw</a:t>
            </a:r>
            <a:r>
              <a:rPr lang="es-ES_tradnl" sz="1000" dirty="0">
                <a:latin typeface="Trebuchet MS" panose="020B070302020209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46676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Transformers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AD707ECB-89E4-B66F-7AD9-5D108C879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9338"/>
            <a:ext cx="9144000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3B6010-10ED-FEFC-2CFB-7E1E15091F91}"/>
              </a:ext>
            </a:extLst>
          </p:cNvPr>
          <p:cNvSpPr txBox="1"/>
          <p:nvPr/>
        </p:nvSpPr>
        <p:spPr>
          <a:xfrm>
            <a:off x="209006" y="6435726"/>
            <a:ext cx="41232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From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  <a:hlinkClick r:id="rId3"/>
              </a:rPr>
              <a:t>https://towardsdatascience.com/transformers-89034557de14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</a:p>
        </p:txBody>
      </p:sp>
      <p:sp>
        <p:nvSpPr>
          <p:cNvPr id="3" name="5-Point Star 2">
            <a:extLst>
              <a:ext uri="{FF2B5EF4-FFF2-40B4-BE49-F238E27FC236}">
                <a16:creationId xmlns:a16="http://schemas.microsoft.com/office/drawing/2014/main" id="{974DC8AC-28E6-5FA6-09AF-7557046A4564}"/>
              </a:ext>
            </a:extLst>
          </p:cNvPr>
          <p:cNvSpPr/>
          <p:nvPr/>
        </p:nvSpPr>
        <p:spPr>
          <a:xfrm>
            <a:off x="666046" y="4267191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5-Point Star 3">
            <a:extLst>
              <a:ext uri="{FF2B5EF4-FFF2-40B4-BE49-F238E27FC236}">
                <a16:creationId xmlns:a16="http://schemas.microsoft.com/office/drawing/2014/main" id="{31765305-96BD-B742-5E56-D5E2588D89A1}"/>
              </a:ext>
            </a:extLst>
          </p:cNvPr>
          <p:cNvSpPr/>
          <p:nvPr/>
        </p:nvSpPr>
        <p:spPr>
          <a:xfrm>
            <a:off x="2500490" y="4267191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56B25501-E00A-524A-3C38-112FC575585B}"/>
              </a:ext>
            </a:extLst>
          </p:cNvPr>
          <p:cNvSpPr/>
          <p:nvPr/>
        </p:nvSpPr>
        <p:spPr>
          <a:xfrm>
            <a:off x="2500490" y="3484880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16058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Multi-Head Attention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(MHA)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5C714ED-1DE3-7B98-3E1F-0B87FCD447CB}"/>
              </a:ext>
            </a:extLst>
          </p:cNvPr>
          <p:cNvGrpSpPr/>
          <p:nvPr/>
        </p:nvGrpSpPr>
        <p:grpSpPr>
          <a:xfrm>
            <a:off x="187819" y="1900297"/>
            <a:ext cx="1051891" cy="900723"/>
            <a:chOff x="187819" y="1900297"/>
            <a:chExt cx="1051891" cy="90072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3EA44DC-83F1-0EBB-5286-4E0021190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888" y="2252380"/>
              <a:ext cx="977379" cy="548640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844C590-5CD0-5E1F-C3F5-0C7FEE6DEEB3}"/>
                </a:ext>
              </a:extLst>
            </p:cNvPr>
            <p:cNvSpPr txBox="1"/>
            <p:nvPr/>
          </p:nvSpPr>
          <p:spPr>
            <a:xfrm>
              <a:off x="187819" y="1900297"/>
              <a:ext cx="105189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INPUT</a:t>
              </a:r>
            </a:p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EMBEDDINGS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B1BE3EA-C12F-08D1-A56F-728E3E0C1C96}"/>
              </a:ext>
            </a:extLst>
          </p:cNvPr>
          <p:cNvGrpSpPr/>
          <p:nvPr/>
        </p:nvGrpSpPr>
        <p:grpSpPr>
          <a:xfrm>
            <a:off x="864682" y="2009366"/>
            <a:ext cx="4036890" cy="1724092"/>
            <a:chOff x="864682" y="2009366"/>
            <a:chExt cx="4036890" cy="1724092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8B99B09-9644-9631-3E51-7B793ADF081C}"/>
                </a:ext>
              </a:extLst>
            </p:cNvPr>
            <p:cNvSpPr txBox="1"/>
            <p:nvPr/>
          </p:nvSpPr>
          <p:spPr>
            <a:xfrm>
              <a:off x="864682" y="2763969"/>
              <a:ext cx="3967748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6x512                                    6x512                      6x6                                   6x512</a:t>
              </a:r>
              <a:endParaRPr lang="en-US" sz="800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3DFB5C5-DAD0-6D35-93DA-63173CC193AA}"/>
                </a:ext>
              </a:extLst>
            </p:cNvPr>
            <p:cNvSpPr txBox="1"/>
            <p:nvPr/>
          </p:nvSpPr>
          <p:spPr>
            <a:xfrm>
              <a:off x="2218115" y="3518014"/>
              <a:ext cx="268345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6x512                      6x6                                   6x512</a:t>
              </a:r>
              <a:endParaRPr lang="en-US" sz="8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4375AE8-80DC-98B4-DD0F-46E2035FC750}"/>
                </a:ext>
              </a:extLst>
            </p:cNvPr>
            <p:cNvSpPr txBox="1"/>
            <p:nvPr/>
          </p:nvSpPr>
          <p:spPr>
            <a:xfrm>
              <a:off x="2218115" y="2009366"/>
              <a:ext cx="268345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6x512                      6x6                                   6x512</a:t>
              </a:r>
              <a:endParaRPr lang="en-US" sz="80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CAECB72-051D-1E62-86D0-9E556E38B646}"/>
              </a:ext>
            </a:extLst>
          </p:cNvPr>
          <p:cNvGrpSpPr/>
          <p:nvPr/>
        </p:nvGrpSpPr>
        <p:grpSpPr>
          <a:xfrm>
            <a:off x="1218267" y="1494570"/>
            <a:ext cx="1344191" cy="2064260"/>
            <a:chOff x="1218267" y="1494570"/>
            <a:chExt cx="1344191" cy="206426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22C123B-60C3-1EA0-CA27-82C1C961D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5079" y="1494570"/>
              <a:ext cx="977379" cy="54864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CF572C8-BD59-F37E-E1C6-E68DF57CB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5079" y="2252380"/>
              <a:ext cx="977379" cy="54864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3E8D1EE-1D02-BCD1-985F-2E2F30941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5079" y="3010190"/>
              <a:ext cx="977379" cy="548640"/>
            </a:xfrm>
            <a:prstGeom prst="rect">
              <a:avLst/>
            </a:prstGeom>
          </p:spPr>
        </p:pic>
        <p:cxnSp>
          <p:nvCxnSpPr>
            <p:cNvPr id="43" name="Elbow Connector 42">
              <a:extLst>
                <a:ext uri="{FF2B5EF4-FFF2-40B4-BE49-F238E27FC236}">
                  <a16:creationId xmlns:a16="http://schemas.microsoft.com/office/drawing/2014/main" id="{FF2F8587-4FB9-0ED0-DD98-C4EC38F8F9EF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 flipV="1">
              <a:off x="1218267" y="1768890"/>
              <a:ext cx="366812" cy="75781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4" name="Elbow Connector 43">
              <a:extLst>
                <a:ext uri="{FF2B5EF4-FFF2-40B4-BE49-F238E27FC236}">
                  <a16:creationId xmlns:a16="http://schemas.microsoft.com/office/drawing/2014/main" id="{C328F1FD-3154-BE42-B550-31C36C57A05E}"/>
                </a:ext>
              </a:extLst>
            </p:cNvPr>
            <p:cNvCxnSpPr>
              <a:cxnSpLocks/>
              <a:stCxn id="7" idx="3"/>
              <a:endCxn id="17" idx="1"/>
            </p:cNvCxnSpPr>
            <p:nvPr/>
          </p:nvCxnSpPr>
          <p:spPr>
            <a:xfrm>
              <a:off x="1218267" y="2526700"/>
              <a:ext cx="366812" cy="75781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EAC5703-F4B9-F836-1203-DABB054A00EF}"/>
                </a:ext>
              </a:extLst>
            </p:cNvPr>
            <p:cNvCxnSpPr>
              <a:stCxn id="7" idx="3"/>
              <a:endCxn id="14" idx="1"/>
            </p:cNvCxnSpPr>
            <p:nvPr/>
          </p:nvCxnSpPr>
          <p:spPr>
            <a:xfrm>
              <a:off x="1218267" y="2526700"/>
              <a:ext cx="3668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EE432ADC-FFE7-8A82-BA88-ECCFFC754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92066" y="1670632"/>
              <a:ext cx="177800" cy="215900"/>
            </a:xfrm>
            <a:prstGeom prst="rect">
              <a:avLst/>
            </a:pr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8FAFEF70-D99F-C4AD-CB64-1C1F02933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85191" y="2437845"/>
              <a:ext cx="203200" cy="165100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DA71753D-A46D-0E41-A8E3-0CA2F82FC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86279" y="3203027"/>
              <a:ext cx="203200" cy="16510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2039983-8BE2-B0B1-680C-80189F503CC4}"/>
              </a:ext>
            </a:extLst>
          </p:cNvPr>
          <p:cNvGrpSpPr/>
          <p:nvPr/>
        </p:nvGrpSpPr>
        <p:grpSpPr>
          <a:xfrm>
            <a:off x="3433791" y="1494570"/>
            <a:ext cx="1303371" cy="2064260"/>
            <a:chOff x="3433791" y="1494570"/>
            <a:chExt cx="1303371" cy="206426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2419BED-2DE9-B2A4-3463-C7527DCF37A2}"/>
                </a:ext>
              </a:extLst>
            </p:cNvPr>
            <p:cNvSpPr txBox="1"/>
            <p:nvPr/>
          </p:nvSpPr>
          <p:spPr>
            <a:xfrm>
              <a:off x="3437878" y="1623298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2"/>
                  </a:solidFill>
                </a:rPr>
                <a:t>=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5CEEE80-94F4-B316-C0ED-CBBB7923EC79}"/>
                </a:ext>
              </a:extLst>
            </p:cNvPr>
            <p:cNvSpPr txBox="1"/>
            <p:nvPr/>
          </p:nvSpPr>
          <p:spPr>
            <a:xfrm>
              <a:off x="3437878" y="2381108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2"/>
                  </a:solidFill>
                </a:rPr>
                <a:t>=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6849C1B-E85B-3DDF-0B66-6AAEC67F7A74}"/>
                </a:ext>
              </a:extLst>
            </p:cNvPr>
            <p:cNvSpPr txBox="1"/>
            <p:nvPr/>
          </p:nvSpPr>
          <p:spPr>
            <a:xfrm>
              <a:off x="3433791" y="3136239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2"/>
                  </a:solidFill>
                </a:rPr>
                <a:t>=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57E46B4E-D979-A7F9-2456-0D19CBB87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3759783" y="1494570"/>
              <a:ext cx="977379" cy="54864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48BFF90-2B60-A309-ADFD-A3DFA1253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759783" y="2252380"/>
              <a:ext cx="977379" cy="54864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679733E-8187-ECE8-4473-753879528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3759783" y="3010190"/>
              <a:ext cx="977379" cy="548640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351C09CE-48D9-1413-12B3-4F2F48DB8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69129" y="1665957"/>
              <a:ext cx="254000" cy="241300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C3C1308C-97F0-68ED-9F36-827A72AFF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69129" y="2419350"/>
              <a:ext cx="254000" cy="190500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569A7D52-A952-7DBE-7DD0-0F2CE8C5A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90456" y="3182771"/>
              <a:ext cx="266700" cy="1905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43D337C-9116-66F7-BA72-0D583872E99F}"/>
              </a:ext>
            </a:extLst>
          </p:cNvPr>
          <p:cNvGrpSpPr/>
          <p:nvPr/>
        </p:nvGrpSpPr>
        <p:grpSpPr>
          <a:xfrm>
            <a:off x="2558371" y="1494570"/>
            <a:ext cx="827346" cy="2064260"/>
            <a:chOff x="2558371" y="1494570"/>
            <a:chExt cx="827346" cy="206426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3E0E71C-4615-3A73-288E-1B7CEFA9F41C}"/>
                </a:ext>
              </a:extLst>
            </p:cNvPr>
            <p:cNvPicPr>
              <a:picLocks/>
            </p:cNvPicPr>
            <p:nvPr/>
          </p:nvPicPr>
          <p:blipFill rotWithShape="1">
            <a:blip r:embed="rId10">
              <a:duotone>
                <a:prstClr val="black"/>
                <a:srgbClr val="FFD579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r="24639"/>
            <a:stretch/>
          </p:blipFill>
          <p:spPr>
            <a:xfrm>
              <a:off x="2837077" y="1494570"/>
              <a:ext cx="548640" cy="54864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C0BE78D-AA71-7D66-B42D-0A89D9BBCAEA}"/>
                </a:ext>
              </a:extLst>
            </p:cNvPr>
            <p:cNvPicPr>
              <a:picLocks/>
            </p:cNvPicPr>
            <p:nvPr/>
          </p:nvPicPr>
          <p:blipFill rotWithShape="1">
            <a:blip r:embed="rId10">
              <a:duotone>
                <a:prstClr val="black"/>
                <a:srgbClr val="FFD579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r="24639"/>
            <a:stretch/>
          </p:blipFill>
          <p:spPr>
            <a:xfrm>
              <a:off x="2837077" y="2252380"/>
              <a:ext cx="548640" cy="54864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F2B3BBA-3D63-08DF-EA4D-73B30B7D8E19}"/>
                </a:ext>
              </a:extLst>
            </p:cNvPr>
            <p:cNvPicPr>
              <a:picLocks/>
            </p:cNvPicPr>
            <p:nvPr/>
          </p:nvPicPr>
          <p:blipFill rotWithShape="1">
            <a:blip r:embed="rId10">
              <a:duotone>
                <a:prstClr val="black"/>
                <a:srgbClr val="FFD579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r="24639"/>
            <a:stretch/>
          </p:blipFill>
          <p:spPr>
            <a:xfrm>
              <a:off x="2837077" y="3010190"/>
              <a:ext cx="548640" cy="54864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29E1497-09E3-71B5-5998-78DBD8282DF8}"/>
                </a:ext>
              </a:extLst>
            </p:cNvPr>
            <p:cNvSpPr txBox="1"/>
            <p:nvPr/>
          </p:nvSpPr>
          <p:spPr>
            <a:xfrm>
              <a:off x="2562458" y="1630390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2"/>
                  </a:solidFill>
                </a:rPr>
                <a:t>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42972A8-5E4F-EA0E-7258-4A0597852502}"/>
                </a:ext>
              </a:extLst>
            </p:cNvPr>
            <p:cNvSpPr txBox="1"/>
            <p:nvPr/>
          </p:nvSpPr>
          <p:spPr>
            <a:xfrm>
              <a:off x="2562458" y="2388200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2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6C5BC16-EE6B-580B-2659-0293CE72A1D8}"/>
                </a:ext>
              </a:extLst>
            </p:cNvPr>
            <p:cNvSpPr txBox="1"/>
            <p:nvPr/>
          </p:nvSpPr>
          <p:spPr>
            <a:xfrm>
              <a:off x="2558371" y="3143331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2"/>
                  </a:solidFill>
                </a:rPr>
                <a:t>x</a:t>
              </a:r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FEDA6593-5AC6-409A-DF9D-77DCF8586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928551" y="1654852"/>
              <a:ext cx="419100" cy="215900"/>
            </a:xfrm>
            <a:prstGeom prst="rect">
              <a:avLst/>
            </a:prstGeom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2683E692-9F2A-2B40-A840-47F3BD3D6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921638" y="2423377"/>
              <a:ext cx="431800" cy="215900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8A8B12B0-6167-AED2-6D75-EF27B0DD6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950433" y="3165520"/>
              <a:ext cx="431800" cy="2159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7E1D69-2454-7426-219D-8F55A488C9E8}"/>
              </a:ext>
            </a:extLst>
          </p:cNvPr>
          <p:cNvGrpSpPr/>
          <p:nvPr/>
        </p:nvGrpSpPr>
        <p:grpSpPr>
          <a:xfrm>
            <a:off x="4737162" y="1311273"/>
            <a:ext cx="2003707" cy="2240465"/>
            <a:chOff x="4737162" y="1311273"/>
            <a:chExt cx="2003707" cy="2240465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8EA5FB2-5C13-DC39-4574-898F6B73D0DB}"/>
                </a:ext>
              </a:extLst>
            </p:cNvPr>
            <p:cNvCxnSpPr>
              <a:cxnSpLocks/>
              <a:stCxn id="39" idx="3"/>
              <a:endCxn id="57" idx="1"/>
            </p:cNvCxnSpPr>
            <p:nvPr/>
          </p:nvCxnSpPr>
          <p:spPr>
            <a:xfrm flipV="1">
              <a:off x="4737162" y="1765688"/>
              <a:ext cx="374067" cy="3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88D5F083-76D9-998C-4E5A-094F71445F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 r="74133"/>
            <a:stretch/>
          </p:blipFill>
          <p:spPr>
            <a:xfrm>
              <a:off x="5111229" y="1491368"/>
              <a:ext cx="252818" cy="54864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1E36AFC-3287-748A-F570-8640AB59CC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 r="74133"/>
            <a:stretch/>
          </p:blipFill>
          <p:spPr>
            <a:xfrm>
              <a:off x="5439190" y="1494569"/>
              <a:ext cx="252818" cy="54864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ADEC12B6-BFB6-0343-6EF4-30AE02F6F3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 r="74133"/>
            <a:stretch/>
          </p:blipFill>
          <p:spPr>
            <a:xfrm>
              <a:off x="5756639" y="1490472"/>
              <a:ext cx="252818" cy="54864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79309A4A-58F0-D183-0332-841260BEAE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 r="74133"/>
            <a:stretch/>
          </p:blipFill>
          <p:spPr>
            <a:xfrm>
              <a:off x="6079344" y="1490472"/>
              <a:ext cx="252818" cy="548640"/>
            </a:xfrm>
            <a:prstGeom prst="rect">
              <a:avLst/>
            </a:prstGeom>
          </p:spPr>
        </p:pic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FBB87D7-5AD5-3581-95AE-E0F06C47E559}"/>
                </a:ext>
              </a:extLst>
            </p:cNvPr>
            <p:cNvCxnSpPr>
              <a:cxnSpLocks/>
              <a:endCxn id="64" idx="1"/>
            </p:cNvCxnSpPr>
            <p:nvPr/>
          </p:nvCxnSpPr>
          <p:spPr>
            <a:xfrm flipV="1">
              <a:off x="4737162" y="2514878"/>
              <a:ext cx="374067" cy="3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24308F77-8D61-2EA0-6001-EE82691A2F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r="74133"/>
            <a:stretch/>
          </p:blipFill>
          <p:spPr>
            <a:xfrm>
              <a:off x="5111229" y="2240558"/>
              <a:ext cx="252818" cy="54864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4FA9A7CB-96C4-CD9E-C4FD-B903AE9BD3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r="74133"/>
            <a:stretch/>
          </p:blipFill>
          <p:spPr>
            <a:xfrm>
              <a:off x="5433934" y="2240280"/>
              <a:ext cx="252818" cy="548640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80E412A3-0CB8-0252-D593-F7B411250D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r="74133"/>
            <a:stretch/>
          </p:blipFill>
          <p:spPr>
            <a:xfrm>
              <a:off x="5756639" y="2240280"/>
              <a:ext cx="252818" cy="548640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3EEB35D1-42E2-E222-6794-0A569E650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r="74133"/>
            <a:stretch/>
          </p:blipFill>
          <p:spPr>
            <a:xfrm>
              <a:off x="6079344" y="2240280"/>
              <a:ext cx="252818" cy="548640"/>
            </a:xfrm>
            <a:prstGeom prst="rect">
              <a:avLst/>
            </a:prstGeom>
          </p:spPr>
        </p:pic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64D340F-2F69-4BE0-6DAA-88356F80EEDC}"/>
                </a:ext>
              </a:extLst>
            </p:cNvPr>
            <p:cNvCxnSpPr>
              <a:cxnSpLocks/>
              <a:endCxn id="69" idx="1"/>
            </p:cNvCxnSpPr>
            <p:nvPr/>
          </p:nvCxnSpPr>
          <p:spPr>
            <a:xfrm flipV="1">
              <a:off x="4737162" y="3277418"/>
              <a:ext cx="374067" cy="3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DE9A268C-822B-C6F5-2019-F6CE5D1109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</a:blip>
            <a:srcRect r="74133"/>
            <a:stretch/>
          </p:blipFill>
          <p:spPr>
            <a:xfrm>
              <a:off x="5111229" y="3003098"/>
              <a:ext cx="252818" cy="54864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366225BF-2018-2034-1B51-1FB50DAD89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</a:blip>
            <a:srcRect r="74133"/>
            <a:stretch/>
          </p:blipFill>
          <p:spPr>
            <a:xfrm>
              <a:off x="5433934" y="2999232"/>
              <a:ext cx="252818" cy="548640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9E2A079E-1A18-E43A-917E-34FA655A5D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</a:blip>
            <a:srcRect r="74133"/>
            <a:stretch/>
          </p:blipFill>
          <p:spPr>
            <a:xfrm>
              <a:off x="5756639" y="2999232"/>
              <a:ext cx="252818" cy="548640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B88B5DC7-E7ED-E419-A46C-3E38ADE529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</a:blip>
            <a:srcRect r="74133"/>
            <a:stretch/>
          </p:blipFill>
          <p:spPr>
            <a:xfrm>
              <a:off x="6079344" y="2999232"/>
              <a:ext cx="252818" cy="548640"/>
            </a:xfrm>
            <a:prstGeom prst="rect">
              <a:avLst/>
            </a:prstGeom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43FEB58-F575-2FB1-84D4-BD4A075FBE2C}"/>
                </a:ext>
              </a:extLst>
            </p:cNvPr>
            <p:cNvSpPr txBox="1"/>
            <p:nvPr/>
          </p:nvSpPr>
          <p:spPr>
            <a:xfrm>
              <a:off x="5063684" y="1311273"/>
              <a:ext cx="136605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128     128      128     128</a:t>
              </a:r>
              <a:endParaRPr lang="en-US" sz="800"/>
            </a:p>
          </p:txBody>
        </p:sp>
        <p:sp>
          <p:nvSpPr>
            <p:cNvPr id="100" name="Right Brace 99">
              <a:extLst>
                <a:ext uri="{FF2B5EF4-FFF2-40B4-BE49-F238E27FC236}">
                  <a16:creationId xmlns:a16="http://schemas.microsoft.com/office/drawing/2014/main" id="{300B20E2-A54C-10BF-9D18-31D6FDB13E0E}"/>
                </a:ext>
              </a:extLst>
            </p:cNvPr>
            <p:cNvSpPr/>
            <p:nvPr/>
          </p:nvSpPr>
          <p:spPr>
            <a:xfrm>
              <a:off x="6429738" y="1526717"/>
              <a:ext cx="98720" cy="512395"/>
            </a:xfrm>
            <a:prstGeom prst="rightBrac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1CB6779-2A91-5BBE-D02C-63B5A63DB9D6}"/>
                </a:ext>
              </a:extLst>
            </p:cNvPr>
            <p:cNvSpPr txBox="1"/>
            <p:nvPr/>
          </p:nvSpPr>
          <p:spPr>
            <a:xfrm>
              <a:off x="6488050" y="1675192"/>
              <a:ext cx="25281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6</a:t>
              </a:r>
              <a:endParaRPr lang="en-US" sz="800"/>
            </a:p>
          </p:txBody>
        </p:sp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41134247-F270-ACD0-43C2-FBAE3856F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150755" y="1702382"/>
              <a:ext cx="1171333" cy="147958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B58DE3C7-772A-FC86-D68A-218993AD3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169351" y="2473858"/>
              <a:ext cx="1152737" cy="133475"/>
            </a:xfrm>
            <a:prstGeom prst="rect">
              <a:avLst/>
            </a:prstGeom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406D2CE0-786D-9B37-1FC7-B2A106DE7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167835" y="3225376"/>
              <a:ext cx="1129403" cy="130773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5A1DD72-E61C-A4B0-12A9-116E00DD33EF}"/>
              </a:ext>
            </a:extLst>
          </p:cNvPr>
          <p:cNvGrpSpPr/>
          <p:nvPr/>
        </p:nvGrpSpPr>
        <p:grpSpPr>
          <a:xfrm>
            <a:off x="5107848" y="3547872"/>
            <a:ext cx="1224314" cy="1356771"/>
            <a:chOff x="5107848" y="3547872"/>
            <a:chExt cx="1224314" cy="1356771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F0B5B83-CB84-0758-497D-52B67C9396FB}"/>
                </a:ext>
              </a:extLst>
            </p:cNvPr>
            <p:cNvCxnSpPr>
              <a:cxnSpLocks/>
              <a:stCxn id="69" idx="2"/>
              <a:endCxn id="74" idx="0"/>
            </p:cNvCxnSpPr>
            <p:nvPr/>
          </p:nvCxnSpPr>
          <p:spPr>
            <a:xfrm>
              <a:off x="5237638" y="3551738"/>
              <a:ext cx="0" cy="3975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77DDA7D4-E000-20CB-50DE-8CFFEC96F9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4133"/>
            <a:stretch/>
          </p:blipFill>
          <p:spPr>
            <a:xfrm>
              <a:off x="5111229" y="3949275"/>
              <a:ext cx="252818" cy="548640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D065E795-53C0-307C-4666-E072382A83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4133"/>
            <a:stretch/>
          </p:blipFill>
          <p:spPr>
            <a:xfrm>
              <a:off x="5429665" y="3949275"/>
              <a:ext cx="252818" cy="548640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62832C2E-4F37-1BEA-810D-EB00162DA8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4133"/>
            <a:stretch/>
          </p:blipFill>
          <p:spPr>
            <a:xfrm>
              <a:off x="5756639" y="3950208"/>
              <a:ext cx="252818" cy="548640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AE16A2C9-E698-7D09-FD89-0A06BD9191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4133"/>
            <a:stretch/>
          </p:blipFill>
          <p:spPr>
            <a:xfrm>
              <a:off x="6079344" y="3950208"/>
              <a:ext cx="252818" cy="548640"/>
            </a:xfrm>
            <a:prstGeom prst="rect">
              <a:avLst/>
            </a:prstGeom>
          </p:spPr>
        </p:pic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5FAE1B1-8749-DBD1-A038-84E812657E34}"/>
                </a:ext>
              </a:extLst>
            </p:cNvPr>
            <p:cNvCxnSpPr>
              <a:cxnSpLocks/>
              <a:stCxn id="70" idx="2"/>
              <a:endCxn id="75" idx="0"/>
            </p:cNvCxnSpPr>
            <p:nvPr/>
          </p:nvCxnSpPr>
          <p:spPr>
            <a:xfrm flipH="1">
              <a:off x="5556074" y="3547872"/>
              <a:ext cx="4269" cy="4014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ED3A602E-1EB4-AE18-3B57-EE98FFC806E6}"/>
                </a:ext>
              </a:extLst>
            </p:cNvPr>
            <p:cNvCxnSpPr>
              <a:cxnSpLocks/>
              <a:stCxn id="71" idx="2"/>
              <a:endCxn id="76" idx="0"/>
            </p:cNvCxnSpPr>
            <p:nvPr/>
          </p:nvCxnSpPr>
          <p:spPr>
            <a:xfrm>
              <a:off x="5883048" y="3547872"/>
              <a:ext cx="0" cy="4023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43D94EB1-4335-119C-24D0-53565E95914E}"/>
                </a:ext>
              </a:extLst>
            </p:cNvPr>
            <p:cNvCxnSpPr>
              <a:cxnSpLocks/>
              <a:stCxn id="72" idx="2"/>
              <a:endCxn id="77" idx="0"/>
            </p:cNvCxnSpPr>
            <p:nvPr/>
          </p:nvCxnSpPr>
          <p:spPr>
            <a:xfrm>
              <a:off x="6205753" y="3547872"/>
              <a:ext cx="0" cy="4023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03" name="Right Brace 102">
              <a:extLst>
                <a:ext uri="{FF2B5EF4-FFF2-40B4-BE49-F238E27FC236}">
                  <a16:creationId xmlns:a16="http://schemas.microsoft.com/office/drawing/2014/main" id="{2B6469BE-ED7A-BEEE-465F-2043A3E5AF1C}"/>
                </a:ext>
              </a:extLst>
            </p:cNvPr>
            <p:cNvSpPr/>
            <p:nvPr/>
          </p:nvSpPr>
          <p:spPr>
            <a:xfrm rot="5400000">
              <a:off x="5672702" y="4032803"/>
              <a:ext cx="84531" cy="1214240"/>
            </a:xfrm>
            <a:prstGeom prst="rightBrac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441747C-8686-0CC9-4395-879A81C87F1A}"/>
                </a:ext>
              </a:extLst>
            </p:cNvPr>
            <p:cNvSpPr txBox="1"/>
            <p:nvPr/>
          </p:nvSpPr>
          <p:spPr>
            <a:xfrm>
              <a:off x="5472488" y="4689199"/>
              <a:ext cx="49467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6x512</a:t>
              </a:r>
              <a:endParaRPr lang="en-US" sz="800"/>
            </a:p>
          </p:txBody>
        </p:sp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DC962A31-CD7A-6FCD-74EF-1E61162E9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189162" y="4137623"/>
              <a:ext cx="1132926" cy="151057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03955C1-E3B5-B746-F9F3-625B0DF842C7}"/>
              </a:ext>
            </a:extLst>
          </p:cNvPr>
          <p:cNvGrpSpPr/>
          <p:nvPr/>
        </p:nvGrpSpPr>
        <p:grpSpPr>
          <a:xfrm>
            <a:off x="1023528" y="4066573"/>
            <a:ext cx="3492500" cy="903634"/>
            <a:chOff x="1023528" y="4066573"/>
            <a:chExt cx="3492500" cy="903634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6CD59D0A-6FDF-0F50-92AA-D11785383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23528" y="4066573"/>
              <a:ext cx="3492500" cy="571500"/>
            </a:xfrm>
            <a:prstGeom prst="rect">
              <a:avLst/>
            </a:prstGeom>
          </p:spPr>
        </p:pic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E51E4E66-1998-BB1F-2503-ACD8F955D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154271" y="4792407"/>
              <a:ext cx="1308100" cy="1778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67CA2F-7952-7E97-2422-D8F777EBFDAE}"/>
              </a:ext>
            </a:extLst>
          </p:cNvPr>
          <p:cNvGrpSpPr/>
          <p:nvPr/>
        </p:nvGrpSpPr>
        <p:grpSpPr>
          <a:xfrm>
            <a:off x="956972" y="4504989"/>
            <a:ext cx="4051109" cy="1327862"/>
            <a:chOff x="956972" y="4504989"/>
            <a:chExt cx="4051109" cy="132786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34B28EF-EA1F-023B-1E4D-48DE1ABC32C6}"/>
                </a:ext>
              </a:extLst>
            </p:cNvPr>
            <p:cNvSpPr txBox="1"/>
            <p:nvPr/>
          </p:nvSpPr>
          <p:spPr>
            <a:xfrm>
              <a:off x="956972" y="5463519"/>
              <a:ext cx="405110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Attention between smaller sentences</a:t>
              </a: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C1A603E-A29D-CB96-2A2E-884E6027B139}"/>
                </a:ext>
              </a:extLst>
            </p:cNvPr>
            <p:cNvCxnSpPr/>
            <p:nvPr/>
          </p:nvCxnSpPr>
          <p:spPr>
            <a:xfrm>
              <a:off x="1089883" y="4504989"/>
              <a:ext cx="0" cy="93043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2462459-5B06-78CA-A07C-716EDE29F084}"/>
              </a:ext>
            </a:extLst>
          </p:cNvPr>
          <p:cNvGrpSpPr/>
          <p:nvPr/>
        </p:nvGrpSpPr>
        <p:grpSpPr>
          <a:xfrm>
            <a:off x="6290162" y="3734391"/>
            <a:ext cx="2853838" cy="1170252"/>
            <a:chOff x="6290162" y="3734391"/>
            <a:chExt cx="2853838" cy="1170252"/>
          </a:xfrm>
        </p:grpSpPr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F43D36B5-0288-5E19-987D-103C09A0F9D3}"/>
                </a:ext>
              </a:extLst>
            </p:cNvPr>
            <p:cNvPicPr>
              <a:picLocks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528458" y="3734391"/>
              <a:ext cx="978408" cy="978408"/>
            </a:xfrm>
            <a:prstGeom prst="rect">
              <a:avLst/>
            </a:prstGeom>
          </p:spPr>
        </p:pic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41B4231-F10E-1E13-740B-0ECF8B44AA55}"/>
                </a:ext>
              </a:extLst>
            </p:cNvPr>
            <p:cNvSpPr txBox="1"/>
            <p:nvPr/>
          </p:nvSpPr>
          <p:spPr>
            <a:xfrm>
              <a:off x="7713235" y="407532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2"/>
                  </a:solidFill>
                </a:rPr>
                <a:t>=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9D12C0A9-110B-D5E0-6B39-6AD610A9A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39227" y="3949275"/>
              <a:ext cx="977379" cy="548640"/>
            </a:xfrm>
            <a:prstGeom prst="rect">
              <a:avLst/>
            </a:prstGeom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31B851A-98F9-409F-6A5C-0A45D8186B9C}"/>
                </a:ext>
              </a:extLst>
            </p:cNvPr>
            <p:cNvSpPr txBox="1"/>
            <p:nvPr/>
          </p:nvSpPr>
          <p:spPr>
            <a:xfrm>
              <a:off x="8649326" y="4497915"/>
              <a:ext cx="49467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6x512</a:t>
              </a:r>
              <a:endParaRPr lang="en-US" sz="80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9F377D3-2E68-424D-8D58-C6478F8887E2}"/>
                </a:ext>
              </a:extLst>
            </p:cNvPr>
            <p:cNvSpPr txBox="1"/>
            <p:nvPr/>
          </p:nvSpPr>
          <p:spPr>
            <a:xfrm>
              <a:off x="6959245" y="4689199"/>
              <a:ext cx="69799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512x512</a:t>
              </a:r>
              <a:endParaRPr lang="en-US" sz="800"/>
            </a:p>
          </p:txBody>
        </p:sp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6CDFABEB-DF84-B2D1-6ADC-F9F059E9D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835302" y="4089377"/>
              <a:ext cx="355600" cy="215900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CF6D2036-ACD6-99FE-7983-D563CF4C7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8204066" y="4130601"/>
              <a:ext cx="647700" cy="1651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1D37C4B-06AC-1276-B4B7-0F5E87BEC916}"/>
                </a:ext>
              </a:extLst>
            </p:cNvPr>
            <p:cNvSpPr txBox="1"/>
            <p:nvPr/>
          </p:nvSpPr>
          <p:spPr>
            <a:xfrm>
              <a:off x="6290162" y="4067648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2"/>
                  </a:solidFill>
                </a:rPr>
                <a:t>x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0BC633F-7BC1-533F-0228-198E82343BB7}"/>
              </a:ext>
            </a:extLst>
          </p:cNvPr>
          <p:cNvGrpSpPr/>
          <p:nvPr/>
        </p:nvGrpSpPr>
        <p:grpSpPr>
          <a:xfrm>
            <a:off x="2876072" y="1533273"/>
            <a:ext cx="5130813" cy="4326178"/>
            <a:chOff x="2876072" y="1533273"/>
            <a:chExt cx="5130813" cy="432617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C3A2D97-3399-D388-3CAE-D4C900693997}"/>
                </a:ext>
              </a:extLst>
            </p:cNvPr>
            <p:cNvSpPr/>
            <p:nvPr/>
          </p:nvSpPr>
          <p:spPr>
            <a:xfrm>
              <a:off x="2876072" y="1533273"/>
              <a:ext cx="95158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C0FBA12-58DD-5F85-23F8-E69AB1116CD6}"/>
                </a:ext>
              </a:extLst>
            </p:cNvPr>
            <p:cNvSpPr/>
            <p:nvPr/>
          </p:nvSpPr>
          <p:spPr>
            <a:xfrm>
              <a:off x="2882168" y="2293241"/>
              <a:ext cx="95158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145434A-190E-12A0-5DC3-E87125EF6D97}"/>
                </a:ext>
              </a:extLst>
            </p:cNvPr>
            <p:cNvSpPr/>
            <p:nvPr/>
          </p:nvSpPr>
          <p:spPr>
            <a:xfrm>
              <a:off x="2887502" y="3047113"/>
              <a:ext cx="95158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D820D6D-F017-8290-78CD-8DCB4B73C42F}"/>
                </a:ext>
              </a:extLst>
            </p:cNvPr>
            <p:cNvSpPr/>
            <p:nvPr/>
          </p:nvSpPr>
          <p:spPr>
            <a:xfrm>
              <a:off x="6608602" y="3821813"/>
              <a:ext cx="95158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EA47CE2-BF34-7531-DEDB-B98D086EA2E5}"/>
                </a:ext>
              </a:extLst>
            </p:cNvPr>
            <p:cNvSpPr/>
            <p:nvPr/>
          </p:nvSpPr>
          <p:spPr>
            <a:xfrm>
              <a:off x="6246652" y="5625213"/>
              <a:ext cx="95158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F215E6C-156D-8059-0BD5-5A65EA898EDB}"/>
                </a:ext>
              </a:extLst>
            </p:cNvPr>
            <p:cNvSpPr txBox="1"/>
            <p:nvPr/>
          </p:nvSpPr>
          <p:spPr>
            <a:xfrm>
              <a:off x="6413051" y="5490119"/>
              <a:ext cx="159383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To be learned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249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Multi-Head Attention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(MHA)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8BDCCE-6E21-7CD0-3EE0-EFFA452F3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821" y="1041350"/>
            <a:ext cx="7168445" cy="50710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A4AA8E-589F-E82D-E779-3FB252502447}"/>
              </a:ext>
            </a:extLst>
          </p:cNvPr>
          <p:cNvSpPr txBox="1"/>
          <p:nvPr/>
        </p:nvSpPr>
        <p:spPr>
          <a:xfrm>
            <a:off x="209006" y="6506773"/>
            <a:ext cx="55146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00" dirty="0">
                <a:latin typeface="Trebuchet MS" panose="020B0703020202090204" pitchFamily="34" charset="0"/>
                <a:hlinkClick r:id="rId4"/>
              </a:rPr>
              <a:t>https://jalammar.github.io/illustrated-transformer/</a:t>
            </a:r>
            <a:r>
              <a:rPr lang="es-ES_tradnl" sz="1000" dirty="0">
                <a:latin typeface="Trebuchet MS" panose="020B0703020202090204" pitchFamily="34" charset="0"/>
              </a:rPr>
              <a:t>    </a:t>
            </a:r>
            <a:r>
              <a:rPr lang="es-ES_tradnl" sz="1000" dirty="0">
                <a:latin typeface="Trebuchet MS" panose="020B0703020202090204" pitchFamily="34" charset="0"/>
                <a:hlinkClick r:id="rId5"/>
              </a:rPr>
              <a:t>https://imgur.com/gallery/FBQqrxw</a:t>
            </a:r>
            <a:r>
              <a:rPr lang="es-ES_tradnl" sz="1000" dirty="0">
                <a:latin typeface="Trebuchet MS" panose="020B070302020209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5784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Query, Key and Value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9BBD3A-A4C0-ED29-DCA9-42B976CEAD57}"/>
              </a:ext>
            </a:extLst>
          </p:cNvPr>
          <p:cNvSpPr txBox="1"/>
          <p:nvPr/>
        </p:nvSpPr>
        <p:spPr>
          <a:xfrm>
            <a:off x="1173895" y="2049466"/>
            <a:ext cx="109472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QUERY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6452E8-6757-6B97-B925-2BA4DC028248}"/>
              </a:ext>
            </a:extLst>
          </p:cNvPr>
          <p:cNvSpPr txBox="1"/>
          <p:nvPr/>
        </p:nvSpPr>
        <p:spPr>
          <a:xfrm>
            <a:off x="3494649" y="2049466"/>
            <a:ext cx="85151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KEYS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B0BF97-0C66-AD14-4C39-575AED004DF4}"/>
              </a:ext>
            </a:extLst>
          </p:cNvPr>
          <p:cNvSpPr txBox="1"/>
          <p:nvPr/>
        </p:nvSpPr>
        <p:spPr>
          <a:xfrm>
            <a:off x="5675455" y="2049466"/>
            <a:ext cx="118397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VALUES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B56F75-7EBA-4A5D-121E-0534828F4B90}"/>
              </a:ext>
            </a:extLst>
          </p:cNvPr>
          <p:cNvSpPr txBox="1"/>
          <p:nvPr/>
        </p:nvSpPr>
        <p:spPr>
          <a:xfrm>
            <a:off x="1350802" y="2769704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>
                <a:solidFill>
                  <a:srgbClr val="0070C0"/>
                </a:solidFill>
              </a:rPr>
              <a:t>Love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F27C7D-B37C-E256-54E5-08E8AEDA4FF4}"/>
              </a:ext>
            </a:extLst>
          </p:cNvPr>
          <p:cNvSpPr txBox="1"/>
          <p:nvPr/>
        </p:nvSpPr>
        <p:spPr>
          <a:xfrm>
            <a:off x="3178894" y="2769252"/>
            <a:ext cx="161454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 err="1">
                <a:solidFill>
                  <a:srgbClr val="0070C0"/>
                </a:solidFill>
              </a:rPr>
              <a:t>Romantic</a:t>
            </a:r>
            <a:endParaRPr lang="es-ES_tradnl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 err="1">
                <a:solidFill>
                  <a:srgbClr val="0070C0"/>
                </a:solidFill>
              </a:rPr>
              <a:t>Action</a:t>
            </a:r>
            <a:endParaRPr lang="es-ES_tradnl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 err="1">
                <a:solidFill>
                  <a:srgbClr val="0070C0"/>
                </a:solidFill>
              </a:rPr>
              <a:t>SciFi</a:t>
            </a:r>
            <a:endParaRPr lang="es-ES_tradnl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>
                <a:solidFill>
                  <a:srgbClr val="0070C0"/>
                </a:solidFill>
              </a:rPr>
              <a:t>Horror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 err="1">
                <a:solidFill>
                  <a:srgbClr val="0070C0"/>
                </a:solidFill>
              </a:rPr>
              <a:t>Comedy</a:t>
            </a:r>
            <a:endParaRPr lang="es-ES_tradnl" sz="2000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F0478A-FACB-00B0-E00A-CCD9C212E00C}"/>
              </a:ext>
            </a:extLst>
          </p:cNvPr>
          <p:cNvSpPr txBox="1"/>
          <p:nvPr/>
        </p:nvSpPr>
        <p:spPr>
          <a:xfrm>
            <a:off x="5311149" y="2769252"/>
            <a:ext cx="248497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 err="1">
                <a:solidFill>
                  <a:srgbClr val="0070C0"/>
                </a:solidFill>
              </a:rPr>
              <a:t>Titanic</a:t>
            </a:r>
            <a:endParaRPr lang="es-ES_tradnl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 err="1">
                <a:solidFill>
                  <a:srgbClr val="0070C0"/>
                </a:solidFill>
              </a:rPr>
              <a:t>The</a:t>
            </a:r>
            <a:r>
              <a:rPr lang="es-ES_tradnl" sz="2000" dirty="0">
                <a:solidFill>
                  <a:srgbClr val="0070C0"/>
                </a:solidFill>
              </a:rPr>
              <a:t> </a:t>
            </a:r>
            <a:r>
              <a:rPr lang="es-ES_tradnl" sz="2000" dirty="0" err="1">
                <a:solidFill>
                  <a:srgbClr val="0070C0"/>
                </a:solidFill>
              </a:rPr>
              <a:t>dark</a:t>
            </a:r>
            <a:r>
              <a:rPr lang="es-ES_tradnl" sz="2000" dirty="0">
                <a:solidFill>
                  <a:srgbClr val="0070C0"/>
                </a:solidFill>
              </a:rPr>
              <a:t> </a:t>
            </a:r>
            <a:r>
              <a:rPr lang="es-ES_tradnl" sz="2000" dirty="0" err="1">
                <a:solidFill>
                  <a:srgbClr val="0070C0"/>
                </a:solidFill>
              </a:rPr>
              <a:t>night</a:t>
            </a:r>
            <a:endParaRPr lang="es-ES_tradnl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 err="1">
                <a:solidFill>
                  <a:srgbClr val="0070C0"/>
                </a:solidFill>
              </a:rPr>
              <a:t>Inception</a:t>
            </a:r>
            <a:endParaRPr lang="es-ES_tradnl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 err="1">
                <a:solidFill>
                  <a:srgbClr val="0070C0"/>
                </a:solidFill>
              </a:rPr>
              <a:t>The</a:t>
            </a:r>
            <a:r>
              <a:rPr lang="es-ES_tradnl" sz="2000" dirty="0">
                <a:solidFill>
                  <a:srgbClr val="0070C0"/>
                </a:solidFill>
              </a:rPr>
              <a:t> </a:t>
            </a:r>
            <a:r>
              <a:rPr lang="es-ES_tradnl" sz="2000" dirty="0" err="1">
                <a:solidFill>
                  <a:srgbClr val="0070C0"/>
                </a:solidFill>
              </a:rPr>
              <a:t>shining</a:t>
            </a:r>
            <a:endParaRPr lang="es-ES_tradnl" sz="2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000" dirty="0" err="1">
                <a:solidFill>
                  <a:srgbClr val="0070C0"/>
                </a:solidFill>
              </a:rPr>
              <a:t>The</a:t>
            </a:r>
            <a:r>
              <a:rPr lang="es-ES_tradnl" sz="2000" dirty="0">
                <a:solidFill>
                  <a:srgbClr val="0070C0"/>
                </a:solidFill>
              </a:rPr>
              <a:t> </a:t>
            </a:r>
            <a:r>
              <a:rPr lang="es-ES_tradnl" sz="2000" dirty="0" err="1">
                <a:solidFill>
                  <a:srgbClr val="0070C0"/>
                </a:solidFill>
              </a:rPr>
              <a:t>intouchables</a:t>
            </a:r>
            <a:endParaRPr lang="es-ES_tradnl" sz="2000" dirty="0">
              <a:solidFill>
                <a:srgbClr val="0070C0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09CD678-E18F-A2ED-358E-52BD34E6E18D}"/>
              </a:ext>
            </a:extLst>
          </p:cNvPr>
          <p:cNvGrpSpPr/>
          <p:nvPr/>
        </p:nvGrpSpPr>
        <p:grpSpPr>
          <a:xfrm>
            <a:off x="2091710" y="2754314"/>
            <a:ext cx="1108551" cy="1459877"/>
            <a:chOff x="2091710" y="2754314"/>
            <a:chExt cx="1108551" cy="1459877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B5A7338-A481-F26D-6D4B-D14711C0511E}"/>
                </a:ext>
              </a:extLst>
            </p:cNvPr>
            <p:cNvGrpSpPr/>
            <p:nvPr/>
          </p:nvGrpSpPr>
          <p:grpSpPr>
            <a:xfrm>
              <a:off x="2091710" y="2969759"/>
              <a:ext cx="1087184" cy="1244432"/>
              <a:chOff x="2091710" y="2969759"/>
              <a:chExt cx="1087184" cy="1244432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5869536B-38C1-3514-27EB-F1C1C8C26381}"/>
                  </a:ext>
                </a:extLst>
              </p:cNvPr>
              <p:cNvCxnSpPr>
                <a:cxnSpLocks/>
                <a:stCxn id="6" idx="3"/>
              </p:cNvCxnSpPr>
              <p:nvPr/>
            </p:nvCxnSpPr>
            <p:spPr>
              <a:xfrm>
                <a:off x="2091710" y="2969759"/>
                <a:ext cx="108718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E0C80B24-D51A-B01C-EF5F-2FEBC27DA3E9}"/>
                  </a:ext>
                </a:extLst>
              </p:cNvPr>
              <p:cNvCxnSpPr>
                <a:cxnSpLocks/>
                <a:stCxn id="6" idx="3"/>
              </p:cNvCxnSpPr>
              <p:nvPr/>
            </p:nvCxnSpPr>
            <p:spPr>
              <a:xfrm>
                <a:off x="2091710" y="2969759"/>
                <a:ext cx="1087184" cy="3167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B1AFFD4E-EBA9-C34C-D7BE-53C66DE3779E}"/>
                  </a:ext>
                </a:extLst>
              </p:cNvPr>
              <p:cNvCxnSpPr>
                <a:cxnSpLocks/>
                <a:stCxn id="6" idx="3"/>
                <a:endCxn id="9" idx="1"/>
              </p:cNvCxnSpPr>
              <p:nvPr/>
            </p:nvCxnSpPr>
            <p:spPr>
              <a:xfrm>
                <a:off x="2091710" y="2969759"/>
                <a:ext cx="1087184" cy="6151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DF25C99-B29F-2126-03AD-DE0726399220}"/>
                  </a:ext>
                </a:extLst>
              </p:cNvPr>
              <p:cNvCxnSpPr>
                <a:cxnSpLocks/>
                <a:stCxn id="6" idx="3"/>
              </p:cNvCxnSpPr>
              <p:nvPr/>
            </p:nvCxnSpPr>
            <p:spPr>
              <a:xfrm>
                <a:off x="2091710" y="2969759"/>
                <a:ext cx="1087184" cy="9184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DE88FF30-261F-7DD9-861B-98215EF63DCD}"/>
                  </a:ext>
                </a:extLst>
              </p:cNvPr>
              <p:cNvCxnSpPr>
                <a:cxnSpLocks/>
                <a:stCxn id="6" idx="3"/>
              </p:cNvCxnSpPr>
              <p:nvPr/>
            </p:nvCxnSpPr>
            <p:spPr>
              <a:xfrm>
                <a:off x="2091710" y="2969759"/>
                <a:ext cx="1087184" cy="12444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65A5D2C-CE2C-2818-0C2B-C0504DF94930}"/>
                </a:ext>
              </a:extLst>
            </p:cNvPr>
            <p:cNvGrpSpPr/>
            <p:nvPr/>
          </p:nvGrpSpPr>
          <p:grpSpPr>
            <a:xfrm>
              <a:off x="2825385" y="2754314"/>
              <a:ext cx="374876" cy="1263911"/>
              <a:chOff x="2825385" y="2754314"/>
              <a:chExt cx="374876" cy="1263911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F3796EB-B3A8-2F3C-0261-D6A2A79F3878}"/>
                  </a:ext>
                </a:extLst>
              </p:cNvPr>
              <p:cNvSpPr txBox="1"/>
              <p:nvPr/>
            </p:nvSpPr>
            <p:spPr>
              <a:xfrm>
                <a:off x="2825385" y="2754314"/>
                <a:ext cx="33214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703020202090204" pitchFamily="34" charset="0"/>
                  </a:rPr>
                  <a:t>0.8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06FF969-BD16-5646-92B8-F184D553828C}"/>
                  </a:ext>
                </a:extLst>
              </p:cNvPr>
              <p:cNvSpPr txBox="1"/>
              <p:nvPr/>
            </p:nvSpPr>
            <p:spPr>
              <a:xfrm>
                <a:off x="2832618" y="3020427"/>
                <a:ext cx="33214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703020202090204" pitchFamily="34" charset="0"/>
                  </a:rPr>
                  <a:t>0.2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29FAA5E-9D27-1FFB-C131-F080A9C69146}"/>
                  </a:ext>
                </a:extLst>
              </p:cNvPr>
              <p:cNvSpPr txBox="1"/>
              <p:nvPr/>
            </p:nvSpPr>
            <p:spPr>
              <a:xfrm>
                <a:off x="2841958" y="3286538"/>
                <a:ext cx="33214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703020202090204" pitchFamily="34" charset="0"/>
                  </a:rPr>
                  <a:t>0.2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F540A1D-D96B-A206-7553-49CDE92F1CAE}"/>
                  </a:ext>
                </a:extLst>
              </p:cNvPr>
              <p:cNvSpPr txBox="1"/>
              <p:nvPr/>
            </p:nvSpPr>
            <p:spPr>
              <a:xfrm>
                <a:off x="2860886" y="3544660"/>
                <a:ext cx="33214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703020202090204" pitchFamily="34" charset="0"/>
                  </a:rPr>
                  <a:t>0.1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2425FBB-F3F9-7765-828C-9ACB5D49A46B}"/>
                  </a:ext>
                </a:extLst>
              </p:cNvPr>
              <p:cNvSpPr txBox="1"/>
              <p:nvPr/>
            </p:nvSpPr>
            <p:spPr>
              <a:xfrm>
                <a:off x="2868119" y="3802781"/>
                <a:ext cx="33214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rebuchet MS" panose="020B0703020202090204" pitchFamily="34" charset="0"/>
                  </a:rPr>
                  <a:t>0.6</a:t>
                </a:r>
              </a:p>
            </p:txBody>
          </p:sp>
        </p:grpSp>
      </p:grp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0DE8AD0E-6B55-8992-7472-F0014949692A}"/>
              </a:ext>
            </a:extLst>
          </p:cNvPr>
          <p:cNvSpPr/>
          <p:nvPr/>
        </p:nvSpPr>
        <p:spPr>
          <a:xfrm>
            <a:off x="5675455" y="2769252"/>
            <a:ext cx="909060" cy="358897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87971310-DD4D-ECBD-BA90-FBA5D039A25E}"/>
              </a:ext>
            </a:extLst>
          </p:cNvPr>
          <p:cNvSpPr/>
          <p:nvPr/>
        </p:nvSpPr>
        <p:spPr>
          <a:xfrm>
            <a:off x="5715120" y="4018225"/>
            <a:ext cx="2021789" cy="358897"/>
          </a:xfrm>
          <a:prstGeom prst="roundRect">
            <a:avLst/>
          </a:prstGeom>
          <a:noFill/>
          <a:ln>
            <a:solidFill>
              <a:srgbClr val="F3BCC3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2688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47" grpId="0" animBg="1"/>
      <p:bldP spid="4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Query, Key and Value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141C582B-EFBA-29E8-0930-C02CF675D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8" b="5159"/>
          <a:stretch/>
        </p:blipFill>
        <p:spPr bwMode="auto">
          <a:xfrm>
            <a:off x="209006" y="1460310"/>
            <a:ext cx="8325134" cy="429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0C8CF7-A63B-EDF2-1630-D560E681BA5F}"/>
              </a:ext>
            </a:extLst>
          </p:cNvPr>
          <p:cNvSpPr txBox="1"/>
          <p:nvPr/>
        </p:nvSpPr>
        <p:spPr>
          <a:xfrm>
            <a:off x="204712" y="6441743"/>
            <a:ext cx="71849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 panose="020B0703020202090204" pitchFamily="34" charset="0"/>
                <a:hlinkClick r:id="rId4"/>
              </a:rPr>
              <a:t>https://stats.stackexchange.com/questions/421935/what-exactly-are-keys-queries-and-values-in-attention-mechanisms</a:t>
            </a:r>
            <a:r>
              <a:rPr lang="en-US" sz="1000" dirty="0">
                <a:latin typeface="Trebuchet MS" panose="020B0703020202090204" pitchFamily="34" charset="0"/>
              </a:rPr>
              <a:t> </a:t>
            </a:r>
            <a:endParaRPr lang="en-CL" sz="1000" dirty="0">
              <a:latin typeface="Trebuchet MS" panose="020B070302020209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2D3958-8266-AEEB-F1B4-EC20C20D0614}"/>
              </a:ext>
            </a:extLst>
          </p:cNvPr>
          <p:cNvSpPr txBox="1"/>
          <p:nvPr/>
        </p:nvSpPr>
        <p:spPr>
          <a:xfrm>
            <a:off x="209006" y="6080881"/>
            <a:ext cx="8765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Vaswani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Ashish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Noam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Shazeer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Niki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Parmar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Jakob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Uszkoreit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Llion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Jones,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Aidan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N.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Gomez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Łukasz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Kaiser, and Illia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Polosukhin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 "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Attention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is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all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you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need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."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Advances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in neural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information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processing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systems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30 (2017).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5EDB96-8B13-57CE-D03D-A3F0401027F2}"/>
              </a:ext>
            </a:extLst>
          </p:cNvPr>
          <p:cNvSpPr/>
          <p:nvPr/>
        </p:nvSpPr>
        <p:spPr>
          <a:xfrm rot="5400000">
            <a:off x="6740434" y="-355427"/>
            <a:ext cx="378823" cy="40102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491705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Transformers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AD707ECB-89E4-B66F-7AD9-5D108C879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9338"/>
            <a:ext cx="9144000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3B6010-10ED-FEFC-2CFB-7E1E15091F91}"/>
              </a:ext>
            </a:extLst>
          </p:cNvPr>
          <p:cNvSpPr txBox="1"/>
          <p:nvPr/>
        </p:nvSpPr>
        <p:spPr>
          <a:xfrm>
            <a:off x="209006" y="6435726"/>
            <a:ext cx="41232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From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  <a:hlinkClick r:id="rId3"/>
              </a:rPr>
              <a:t>https://towardsdatascience.com/transformers-89034557de14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</a:p>
        </p:txBody>
      </p:sp>
      <p:sp>
        <p:nvSpPr>
          <p:cNvPr id="3" name="5-Point Star 2">
            <a:extLst>
              <a:ext uri="{FF2B5EF4-FFF2-40B4-BE49-F238E27FC236}">
                <a16:creationId xmlns:a16="http://schemas.microsoft.com/office/drawing/2014/main" id="{974DC8AC-28E6-5FA6-09AF-7557046A4564}"/>
              </a:ext>
            </a:extLst>
          </p:cNvPr>
          <p:cNvSpPr/>
          <p:nvPr/>
        </p:nvSpPr>
        <p:spPr>
          <a:xfrm>
            <a:off x="609600" y="5238044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5-Point Star 3">
            <a:extLst>
              <a:ext uri="{FF2B5EF4-FFF2-40B4-BE49-F238E27FC236}">
                <a16:creationId xmlns:a16="http://schemas.microsoft.com/office/drawing/2014/main" id="{86AB3CA9-87EC-77DF-AFB0-A1F8B6C82EB3}"/>
              </a:ext>
            </a:extLst>
          </p:cNvPr>
          <p:cNvSpPr/>
          <p:nvPr/>
        </p:nvSpPr>
        <p:spPr>
          <a:xfrm>
            <a:off x="2477911" y="5238044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14104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Transformers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AD707ECB-89E4-B66F-7AD9-5D108C879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9338"/>
            <a:ext cx="9144000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3B6010-10ED-FEFC-2CFB-7E1E15091F91}"/>
              </a:ext>
            </a:extLst>
          </p:cNvPr>
          <p:cNvSpPr txBox="1"/>
          <p:nvPr/>
        </p:nvSpPr>
        <p:spPr>
          <a:xfrm>
            <a:off x="209006" y="6435726"/>
            <a:ext cx="41232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From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  <a:hlinkClick r:id="rId3"/>
              </a:rPr>
              <a:t>https://towardsdatascience.com/transformers-89034557de14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</a:p>
        </p:txBody>
      </p:sp>
      <p:sp>
        <p:nvSpPr>
          <p:cNvPr id="3" name="5-Point Star 2">
            <a:extLst>
              <a:ext uri="{FF2B5EF4-FFF2-40B4-BE49-F238E27FC236}">
                <a16:creationId xmlns:a16="http://schemas.microsoft.com/office/drawing/2014/main" id="{974DC8AC-28E6-5FA6-09AF-7557046A4564}"/>
              </a:ext>
            </a:extLst>
          </p:cNvPr>
          <p:cNvSpPr/>
          <p:nvPr/>
        </p:nvSpPr>
        <p:spPr>
          <a:xfrm>
            <a:off x="620887" y="3883373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5-Point Star 3">
            <a:extLst>
              <a:ext uri="{FF2B5EF4-FFF2-40B4-BE49-F238E27FC236}">
                <a16:creationId xmlns:a16="http://schemas.microsoft.com/office/drawing/2014/main" id="{088E1D9F-11AF-D20C-0971-9B634A865869}"/>
              </a:ext>
            </a:extLst>
          </p:cNvPr>
          <p:cNvSpPr/>
          <p:nvPr/>
        </p:nvSpPr>
        <p:spPr>
          <a:xfrm>
            <a:off x="2596442" y="3158062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9B8FAABA-91F6-23DA-7E45-0C2FE09FC237}"/>
              </a:ext>
            </a:extLst>
          </p:cNvPr>
          <p:cNvSpPr/>
          <p:nvPr/>
        </p:nvSpPr>
        <p:spPr>
          <a:xfrm>
            <a:off x="2596442" y="3869822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ED2284E7-071E-44ED-020D-FAA7262B3986}"/>
              </a:ext>
            </a:extLst>
          </p:cNvPr>
          <p:cNvSpPr/>
          <p:nvPr/>
        </p:nvSpPr>
        <p:spPr>
          <a:xfrm>
            <a:off x="620887" y="3265270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BD11D97E-D0ED-49BD-C573-96283FA4788A}"/>
              </a:ext>
            </a:extLst>
          </p:cNvPr>
          <p:cNvSpPr/>
          <p:nvPr/>
        </p:nvSpPr>
        <p:spPr>
          <a:xfrm>
            <a:off x="2596442" y="2583462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42641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Layer </a:t>
            </a:r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Normalization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1026" name="Picture 2" descr="Layer Normalization Explained | Papers With Code">
            <a:extLst>
              <a:ext uri="{FF2B5EF4-FFF2-40B4-BE49-F238E27FC236}">
                <a16:creationId xmlns:a16="http://schemas.microsoft.com/office/drawing/2014/main" id="{CC281F9C-4144-0E17-4DFA-F22C608D4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77" y="874537"/>
            <a:ext cx="5768294" cy="441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EC8BFD-4BC2-BC82-80CE-70A0E3385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825" y="5290455"/>
            <a:ext cx="2979466" cy="7695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C6C71D-0037-18D8-C708-2BFE5B492FD8}"/>
              </a:ext>
            </a:extLst>
          </p:cNvPr>
          <p:cNvSpPr txBox="1"/>
          <p:nvPr/>
        </p:nvSpPr>
        <p:spPr>
          <a:xfrm>
            <a:off x="6187635" y="2669066"/>
            <a:ext cx="2683088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For images of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HxW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 pixels and C channels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940B1B-E5F0-12B1-64AA-813803AE9248}"/>
              </a:ext>
            </a:extLst>
          </p:cNvPr>
          <p:cNvSpPr txBox="1"/>
          <p:nvPr/>
        </p:nvSpPr>
        <p:spPr>
          <a:xfrm>
            <a:off x="406400" y="6426200"/>
            <a:ext cx="4434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es-ES_tradnl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_tradnl" sz="1200" dirty="0">
                <a:solidFill>
                  <a:schemeClr val="tx1">
                    <a:lumMod val="50000"/>
                    <a:lumOff val="50000"/>
                  </a:schemeClr>
                </a:solidFill>
                <a:hlinkClick r:id="rId5"/>
              </a:rPr>
              <a:t>https://paperswithcode.com/method/layer-normalization</a:t>
            </a:r>
            <a:r>
              <a:rPr lang="es-ES_tradnl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630745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Transformers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AD707ECB-89E4-B66F-7AD9-5D108C879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9338"/>
            <a:ext cx="9144000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3B6010-10ED-FEFC-2CFB-7E1E15091F91}"/>
              </a:ext>
            </a:extLst>
          </p:cNvPr>
          <p:cNvSpPr txBox="1"/>
          <p:nvPr/>
        </p:nvSpPr>
        <p:spPr>
          <a:xfrm>
            <a:off x="209006" y="6435726"/>
            <a:ext cx="41232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From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  <a:hlinkClick r:id="rId3"/>
              </a:rPr>
              <a:t>https://towardsdatascience.com/transformers-89034557de14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</a:p>
        </p:txBody>
      </p:sp>
      <p:sp>
        <p:nvSpPr>
          <p:cNvPr id="3" name="5-Point Star 2">
            <a:extLst>
              <a:ext uri="{FF2B5EF4-FFF2-40B4-BE49-F238E27FC236}">
                <a16:creationId xmlns:a16="http://schemas.microsoft.com/office/drawing/2014/main" id="{974DC8AC-28E6-5FA6-09AF-7557046A4564}"/>
              </a:ext>
            </a:extLst>
          </p:cNvPr>
          <p:cNvSpPr/>
          <p:nvPr/>
        </p:nvSpPr>
        <p:spPr>
          <a:xfrm>
            <a:off x="2528708" y="4176884"/>
            <a:ext cx="274320" cy="27432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3090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Masked</a:t>
            </a:r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 Multi-Head Attention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FB99BBE-89C5-ECED-52A8-063D630EC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67" y="2261463"/>
            <a:ext cx="1827056" cy="10255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5469DD-5E04-C9BA-742E-0E50FB2C905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2373526" y="1860733"/>
            <a:ext cx="1827056" cy="10255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2046DE-4610-36E9-FEE5-578BC8AD21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4800445" y="2307617"/>
            <a:ext cx="1376885" cy="10255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C57E04-436A-C2B4-081B-5D0B8A83A0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4964" y="2704018"/>
            <a:ext cx="304800" cy="127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AF99FF6-520C-D322-9405-226B9D2F14A7}"/>
              </a:ext>
            </a:extLst>
          </p:cNvPr>
          <p:cNvSpPr txBox="1"/>
          <p:nvPr/>
        </p:nvSpPr>
        <p:spPr>
          <a:xfrm>
            <a:off x="330908" y="4027406"/>
            <a:ext cx="39474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Trebuchet MS" panose="020B0703020202090204" pitchFamily="34" charset="0"/>
              </a:rPr>
              <a:t>BEFORE SOFTMAX!</a:t>
            </a:r>
          </a:p>
          <a:p>
            <a:endParaRPr lang="en-US" sz="2000" b="1" dirty="0">
              <a:latin typeface="Trebuchet MS" panose="020B0703020202090204" pitchFamily="34" charset="0"/>
            </a:endParaRPr>
          </a:p>
          <a:p>
            <a:r>
              <a:rPr lang="en-US" sz="2000" b="1" dirty="0">
                <a:latin typeface="Trebuchet MS" panose="020B0703020202090204" pitchFamily="34" charset="0"/>
              </a:rPr>
              <a:t>Replace       with</a:t>
            </a:r>
          </a:p>
          <a:p>
            <a:endParaRPr lang="en-US" sz="2000" b="1" dirty="0">
              <a:solidFill>
                <a:srgbClr val="0070C0"/>
              </a:solidFill>
              <a:latin typeface="Trebuchet MS" panose="020B0703020202090204" pitchFamily="34" charset="0"/>
            </a:endParaRPr>
          </a:p>
          <a:p>
            <a:r>
              <a:rPr lang="en-US" sz="2000" b="1" dirty="0">
                <a:solidFill>
                  <a:srgbClr val="0070C0"/>
                </a:solidFill>
                <a:latin typeface="Trebuchet MS" panose="020B0703020202090204" pitchFamily="34" charset="0"/>
              </a:rPr>
              <a:t>so, AFTER SOFTMAX </a:t>
            </a:r>
          </a:p>
          <a:p>
            <a:r>
              <a:rPr lang="en-US" sz="2000" b="1" dirty="0">
                <a:solidFill>
                  <a:srgbClr val="0070C0"/>
                </a:solidFill>
                <a:latin typeface="Trebuchet MS" panose="020B0703020202090204" pitchFamily="34" charset="0"/>
              </a:rPr>
              <a:t>it will be zero.     </a:t>
            </a:r>
            <a:endParaRPr lang="en-US" sz="2000" dirty="0">
              <a:solidFill>
                <a:srgbClr val="0070C0"/>
              </a:solidFill>
              <a:latin typeface="Trebuchet MS" panose="020B070302020209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4709D5-58E1-D7BA-FC94-25F1D98AF162}"/>
              </a:ext>
            </a:extLst>
          </p:cNvPr>
          <p:cNvSpPr txBox="1"/>
          <p:nvPr/>
        </p:nvSpPr>
        <p:spPr>
          <a:xfrm>
            <a:off x="3254061" y="3322605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512x6</a:t>
            </a:r>
            <a:endParaRPr lang="es-ES_tradnl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2CE46-3989-3C35-B5E1-D10C1CF0AA64}"/>
              </a:ext>
            </a:extLst>
          </p:cNvPr>
          <p:cNvSpPr txBox="1"/>
          <p:nvPr/>
        </p:nvSpPr>
        <p:spPr>
          <a:xfrm>
            <a:off x="1889275" y="3340759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6x512</a:t>
            </a:r>
            <a:endParaRPr lang="es-ES_tradnl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A8154E-CDD3-EAE5-FA69-3286ABBCF4F6}"/>
              </a:ext>
            </a:extLst>
          </p:cNvPr>
          <p:cNvSpPr txBox="1"/>
          <p:nvPr/>
        </p:nvSpPr>
        <p:spPr>
          <a:xfrm>
            <a:off x="5778031" y="3333491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6x6</a:t>
            </a:r>
            <a:endParaRPr lang="es-ES_tradnl" sz="10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607DFA4-D128-C6C4-4B60-9B6D91B72A99}"/>
              </a:ext>
            </a:extLst>
          </p:cNvPr>
          <p:cNvCxnSpPr>
            <a:cxnSpLocks/>
          </p:cNvCxnSpPr>
          <p:nvPr/>
        </p:nvCxnSpPr>
        <p:spPr>
          <a:xfrm>
            <a:off x="5545353" y="3319272"/>
            <a:ext cx="0" cy="402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8B4CE414-D709-C62F-6B9A-6AA1B7B3DF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4856910" y="3804981"/>
            <a:ext cx="1376885" cy="10255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DD03D0F-04D7-B7A8-16FF-D49ACE269AF1}"/>
              </a:ext>
            </a:extLst>
          </p:cNvPr>
          <p:cNvSpPr txBox="1"/>
          <p:nvPr/>
        </p:nvSpPr>
        <p:spPr>
          <a:xfrm>
            <a:off x="5834496" y="4830855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6x6</a:t>
            </a:r>
            <a:endParaRPr lang="es-ES_tradnl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7ABBA1-44CB-15C1-40E1-FC29AEF2BC64}"/>
              </a:ext>
            </a:extLst>
          </p:cNvPr>
          <p:cNvSpPr txBox="1"/>
          <p:nvPr/>
        </p:nvSpPr>
        <p:spPr>
          <a:xfrm>
            <a:off x="5070182" y="3767002"/>
            <a:ext cx="126348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900" dirty="0"/>
              <a:t>*  *  *  *  *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140686-1196-1418-EB0D-470E946CCBD5}"/>
              </a:ext>
            </a:extLst>
          </p:cNvPr>
          <p:cNvSpPr txBox="1"/>
          <p:nvPr/>
        </p:nvSpPr>
        <p:spPr>
          <a:xfrm>
            <a:off x="5297217" y="3933058"/>
            <a:ext cx="1101584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900" dirty="0"/>
              <a:t>*  *  *  *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F88FE5-D25B-5ACB-E45D-EC09B662FDD4}"/>
              </a:ext>
            </a:extLst>
          </p:cNvPr>
          <p:cNvSpPr txBox="1"/>
          <p:nvPr/>
        </p:nvSpPr>
        <p:spPr>
          <a:xfrm>
            <a:off x="5526763" y="4099114"/>
            <a:ext cx="93968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900" dirty="0"/>
              <a:t>*  *  *  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07B0E6-6C7A-E80E-557D-06FBD90B0E56}"/>
              </a:ext>
            </a:extLst>
          </p:cNvPr>
          <p:cNvSpPr txBox="1"/>
          <p:nvPr/>
        </p:nvSpPr>
        <p:spPr>
          <a:xfrm>
            <a:off x="5757973" y="4265170"/>
            <a:ext cx="77777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900" dirty="0"/>
              <a:t>*  *   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11AEE7-F3C6-0062-F4FE-599E872D66BB}"/>
              </a:ext>
            </a:extLst>
          </p:cNvPr>
          <p:cNvSpPr txBox="1"/>
          <p:nvPr/>
        </p:nvSpPr>
        <p:spPr>
          <a:xfrm>
            <a:off x="5985413" y="4426867"/>
            <a:ext cx="48122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900" dirty="0"/>
              <a:t>*  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56246B9-8106-F046-A570-F23ADBD541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0505" y="4739877"/>
            <a:ext cx="177800" cy="2159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9418AFA-38E0-D030-63BD-4144B143B1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1641" y="4739877"/>
            <a:ext cx="749300" cy="215900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2BB3673-BB76-6B79-2B18-6E482DCBC2AA}"/>
              </a:ext>
            </a:extLst>
          </p:cNvPr>
          <p:cNvCxnSpPr>
            <a:cxnSpLocks/>
          </p:cNvCxnSpPr>
          <p:nvPr/>
        </p:nvCxnSpPr>
        <p:spPr>
          <a:xfrm>
            <a:off x="5601038" y="4875908"/>
            <a:ext cx="0" cy="574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91B251B0-B874-263C-C3DD-D585834CE3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r="24639"/>
          <a:stretch/>
        </p:blipFill>
        <p:spPr>
          <a:xfrm>
            <a:off x="4912595" y="5488617"/>
            <a:ext cx="1376885" cy="102559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FE6E34F-C2D4-4F8F-1E48-CE162423093B}"/>
              </a:ext>
            </a:extLst>
          </p:cNvPr>
          <p:cNvSpPr txBox="1"/>
          <p:nvPr/>
        </p:nvSpPr>
        <p:spPr>
          <a:xfrm>
            <a:off x="5890181" y="6514491"/>
            <a:ext cx="5990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6x6</a:t>
            </a:r>
            <a:endParaRPr lang="es-ES_tradnl" sz="1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37585E-9166-48AF-2B23-EDB11454CD9D}"/>
              </a:ext>
            </a:extLst>
          </p:cNvPr>
          <p:cNvSpPr txBox="1"/>
          <p:nvPr/>
        </p:nvSpPr>
        <p:spPr>
          <a:xfrm>
            <a:off x="5141365" y="5409310"/>
            <a:ext cx="1194558" cy="333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570" dirty="0"/>
              <a:t>o  o  o  o  o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C65C4E-FE1B-5E51-3393-E87F608660B9}"/>
              </a:ext>
            </a:extLst>
          </p:cNvPr>
          <p:cNvSpPr txBox="1"/>
          <p:nvPr/>
        </p:nvSpPr>
        <p:spPr>
          <a:xfrm>
            <a:off x="5155480" y="5020169"/>
            <a:ext cx="885618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  <a:latin typeface="Trebuchet MS" panose="020B0703020202090204" pitchFamily="34" charset="0"/>
              </a:rPr>
              <a:t>SOFTMAX</a:t>
            </a:r>
            <a:endParaRPr lang="es-ES_tradnl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4CDAE1C-B834-566B-1869-B04CE51C0B01}"/>
              </a:ext>
            </a:extLst>
          </p:cNvPr>
          <p:cNvSpPr txBox="1"/>
          <p:nvPr/>
        </p:nvSpPr>
        <p:spPr>
          <a:xfrm>
            <a:off x="5364136" y="5562780"/>
            <a:ext cx="970137" cy="333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570" dirty="0"/>
              <a:t>o  o  o  o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DEE7617-F97B-F9B5-E051-AFF6BA36B90F}"/>
              </a:ext>
            </a:extLst>
          </p:cNvPr>
          <p:cNvSpPr txBox="1"/>
          <p:nvPr/>
        </p:nvSpPr>
        <p:spPr>
          <a:xfrm>
            <a:off x="5592426" y="5729749"/>
            <a:ext cx="745717" cy="333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570" dirty="0"/>
              <a:t>o  o  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8FB312B-F81B-5672-EEF7-9421529B3121}"/>
              </a:ext>
            </a:extLst>
          </p:cNvPr>
          <p:cNvSpPr txBox="1"/>
          <p:nvPr/>
        </p:nvSpPr>
        <p:spPr>
          <a:xfrm>
            <a:off x="5811854" y="5897139"/>
            <a:ext cx="521297" cy="333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570" dirty="0"/>
              <a:t>o  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35A6C0D-1881-066E-B3AC-BBD78EDE87F9}"/>
              </a:ext>
            </a:extLst>
          </p:cNvPr>
          <p:cNvSpPr txBox="1"/>
          <p:nvPr/>
        </p:nvSpPr>
        <p:spPr>
          <a:xfrm>
            <a:off x="6041098" y="6061983"/>
            <a:ext cx="296876" cy="333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570" dirty="0"/>
              <a:t>o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C91F7D54-8C4E-1E4C-547C-F582622C75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3345" y="2568328"/>
            <a:ext cx="342900" cy="4191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4D231D2-EA76-7620-7162-8549E3AE5E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3514" y="2522858"/>
            <a:ext cx="622300" cy="4191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BB56FD5-D491-1ED6-4F4E-DD1B5B4C1EFF}"/>
              </a:ext>
            </a:extLst>
          </p:cNvPr>
          <p:cNvSpPr txBox="1"/>
          <p:nvPr/>
        </p:nvSpPr>
        <p:spPr>
          <a:xfrm>
            <a:off x="911060" y="1744289"/>
            <a:ext cx="133562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QUERIES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1273023-2951-7F7B-3DAD-E4E399735520}"/>
              </a:ext>
            </a:extLst>
          </p:cNvPr>
          <p:cNvSpPr txBox="1"/>
          <p:nvPr/>
        </p:nvSpPr>
        <p:spPr>
          <a:xfrm>
            <a:off x="2820999" y="942829"/>
            <a:ext cx="85151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KEYS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389C97-67AE-FF08-B906-A49BC9AFDC56}"/>
              </a:ext>
            </a:extLst>
          </p:cNvPr>
          <p:cNvSpPr txBox="1"/>
          <p:nvPr/>
        </p:nvSpPr>
        <p:spPr>
          <a:xfrm>
            <a:off x="6693446" y="2312757"/>
            <a:ext cx="2218635" cy="329320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CAUSALITY: The model must not be able to see future words.</a:t>
            </a:r>
          </a:p>
          <a:p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</a:endParaRP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When word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 arrives, we will only have attention values with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, i-1, … 1</a:t>
            </a:r>
          </a:p>
          <a:p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</a:endParaRP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It is applied in the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softmax’s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 of the heads </a:t>
            </a:r>
          </a:p>
        </p:txBody>
      </p:sp>
    </p:spTree>
    <p:extLst>
      <p:ext uri="{BB962C8B-B14F-4D97-AF65-F5344CB8AC3E}">
        <p14:creationId xmlns:p14="http://schemas.microsoft.com/office/powerpoint/2010/main" val="15463945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The Whole Model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(for translation)</a:t>
            </a:r>
          </a:p>
        </p:txBody>
      </p:sp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AD707ECB-89E4-B66F-7AD9-5D108C879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9338"/>
            <a:ext cx="9144000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3B6010-10ED-FEFC-2CFB-7E1E15091F91}"/>
              </a:ext>
            </a:extLst>
          </p:cNvPr>
          <p:cNvSpPr txBox="1"/>
          <p:nvPr/>
        </p:nvSpPr>
        <p:spPr>
          <a:xfrm>
            <a:off x="209006" y="6435726"/>
            <a:ext cx="41232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From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  <a:hlinkClick r:id="rId3"/>
              </a:rPr>
              <a:t>https://towardsdatascience.com/transformers-89034557de14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258352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Training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AD707ECB-89E4-B66F-7AD9-5D108C8793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92"/>
          <a:stretch/>
        </p:blipFill>
        <p:spPr bwMode="auto">
          <a:xfrm>
            <a:off x="6138615" y="1710576"/>
            <a:ext cx="2422622" cy="394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A60EDA-E198-7331-622F-71E2FBBBD7F8}"/>
              </a:ext>
            </a:extLst>
          </p:cNvPr>
          <p:cNvSpPr txBox="1"/>
          <p:nvPr/>
        </p:nvSpPr>
        <p:spPr>
          <a:xfrm>
            <a:off x="840671" y="6375293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Adapted from: Umar Jamil: Attention is all you need (Transformer) – Model explanation. </a:t>
            </a:r>
          </a:p>
          <a:p>
            <a:pPr algn="r"/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  <a:hlinkClick r:id="rId3"/>
              </a:rPr>
              <a:t>https://github.com/hkproj/transformer-from-scratch-notes</a:t>
            </a:r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 </a:t>
            </a:r>
            <a:endParaRPr lang="en-US" sz="1000" dirty="0">
              <a:solidFill>
                <a:schemeClr val="bg2"/>
              </a:solidFill>
              <a:latin typeface="Trebuchet MS" panose="020B070302020209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6F81A76-ACD6-6B45-92F3-AD4CE1674167}"/>
              </a:ext>
            </a:extLst>
          </p:cNvPr>
          <p:cNvSpPr/>
          <p:nvPr/>
        </p:nvSpPr>
        <p:spPr>
          <a:xfrm>
            <a:off x="972274" y="4687758"/>
            <a:ext cx="1400537" cy="752355"/>
          </a:xfrm>
          <a:prstGeom prst="roundRect">
            <a:avLst/>
          </a:prstGeom>
          <a:solidFill>
            <a:srgbClr val="FBDFE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Input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D24D045-D808-310A-A757-F793E948C2D2}"/>
              </a:ext>
            </a:extLst>
          </p:cNvPr>
          <p:cNvSpPr/>
          <p:nvPr/>
        </p:nvSpPr>
        <p:spPr>
          <a:xfrm>
            <a:off x="972272" y="3688379"/>
            <a:ext cx="1400537" cy="752355"/>
          </a:xfrm>
          <a:prstGeom prst="roundRect">
            <a:avLst/>
          </a:prstGeom>
          <a:solidFill>
            <a:srgbClr val="FEE1BB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74368A8-32C9-7001-B3FB-9D5F07FDCE10}"/>
              </a:ext>
            </a:extLst>
          </p:cNvPr>
          <p:cNvSpPr/>
          <p:nvPr/>
        </p:nvSpPr>
        <p:spPr>
          <a:xfrm>
            <a:off x="972272" y="2689000"/>
            <a:ext cx="1400537" cy="752355"/>
          </a:xfrm>
          <a:prstGeom prst="roundRect">
            <a:avLst/>
          </a:prstGeom>
          <a:solidFill>
            <a:srgbClr val="C2E8F7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Output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FF8896-9C13-1305-41EF-5151E15DC4EF}"/>
              </a:ext>
            </a:extLst>
          </p:cNvPr>
          <p:cNvCxnSpPr>
            <a:stCxn id="4" idx="0"/>
            <a:endCxn id="5" idx="2"/>
          </p:cNvCxnSpPr>
          <p:nvPr/>
        </p:nvCxnSpPr>
        <p:spPr>
          <a:xfrm flipH="1" flipV="1">
            <a:off x="1672541" y="4440734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BA228C-151A-63C1-9359-8BCD2434AAA4}"/>
              </a:ext>
            </a:extLst>
          </p:cNvPr>
          <p:cNvCxnSpPr>
            <a:cxnSpLocks/>
            <a:stCxn id="5" idx="0"/>
            <a:endCxn id="6" idx="2"/>
          </p:cNvCxnSpPr>
          <p:nvPr/>
        </p:nvCxnSpPr>
        <p:spPr>
          <a:xfrm flipV="1">
            <a:off x="1672541" y="3441355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A36147-3405-0375-C6DA-B369EACC511C}"/>
              </a:ext>
            </a:extLst>
          </p:cNvPr>
          <p:cNvCxnSpPr/>
          <p:nvPr/>
        </p:nvCxnSpPr>
        <p:spPr>
          <a:xfrm flipH="1" flipV="1">
            <a:off x="1672540" y="5428539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2182A41-43EF-2E10-2DE4-CBB63FC2DCF3}"/>
              </a:ext>
            </a:extLst>
          </p:cNvPr>
          <p:cNvSpPr txBox="1"/>
          <p:nvPr/>
        </p:nvSpPr>
        <p:spPr>
          <a:xfrm>
            <a:off x="822466" y="5880346"/>
            <a:ext cx="1700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&lt;SOS&gt; I love you 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very much &lt;EOS&gt;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4F25D36-B323-7072-4936-37BED467C37B}"/>
              </a:ext>
            </a:extLst>
          </p:cNvPr>
          <p:cNvSpPr/>
          <p:nvPr/>
        </p:nvSpPr>
        <p:spPr>
          <a:xfrm>
            <a:off x="3242841" y="4687758"/>
            <a:ext cx="1400537" cy="752355"/>
          </a:xfrm>
          <a:prstGeom prst="roundRect">
            <a:avLst/>
          </a:prstGeom>
          <a:solidFill>
            <a:srgbClr val="FBDFE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Input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28229EA-965E-1476-6705-5995F3C48F5E}"/>
              </a:ext>
            </a:extLst>
          </p:cNvPr>
          <p:cNvSpPr/>
          <p:nvPr/>
        </p:nvSpPr>
        <p:spPr>
          <a:xfrm>
            <a:off x="3242839" y="3688379"/>
            <a:ext cx="1400537" cy="752355"/>
          </a:xfrm>
          <a:prstGeom prst="roundRect">
            <a:avLst/>
          </a:prstGeom>
          <a:solidFill>
            <a:srgbClr val="FEE1BB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11393D0-13F3-0100-F89F-99B8C6CC0E77}"/>
              </a:ext>
            </a:extLst>
          </p:cNvPr>
          <p:cNvSpPr/>
          <p:nvPr/>
        </p:nvSpPr>
        <p:spPr>
          <a:xfrm>
            <a:off x="3242839" y="2689000"/>
            <a:ext cx="1400537" cy="752355"/>
          </a:xfrm>
          <a:prstGeom prst="roundRect">
            <a:avLst/>
          </a:prstGeom>
          <a:solidFill>
            <a:srgbClr val="C2E8F7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Output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86F8B4-3211-2E11-689F-5F2CF4B03BCE}"/>
              </a:ext>
            </a:extLst>
          </p:cNvPr>
          <p:cNvSpPr txBox="1"/>
          <p:nvPr/>
        </p:nvSpPr>
        <p:spPr>
          <a:xfrm>
            <a:off x="3092699" y="5811664"/>
            <a:ext cx="170081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&lt;SOS&gt;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amo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mucho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200379-04D2-4D47-6BA9-BCE50B0D03A0}"/>
              </a:ext>
            </a:extLst>
          </p:cNvPr>
          <p:cNvCxnSpPr/>
          <p:nvPr/>
        </p:nvCxnSpPr>
        <p:spPr>
          <a:xfrm flipH="1" flipV="1">
            <a:off x="3943108" y="4424903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2921BE-D9D2-A5FC-7967-62C5C80E84D8}"/>
              </a:ext>
            </a:extLst>
          </p:cNvPr>
          <p:cNvCxnSpPr>
            <a:cxnSpLocks/>
          </p:cNvCxnSpPr>
          <p:nvPr/>
        </p:nvCxnSpPr>
        <p:spPr>
          <a:xfrm flipV="1">
            <a:off x="3943108" y="3425524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D51A95-915C-1AA9-0B65-4136C5847FE3}"/>
              </a:ext>
            </a:extLst>
          </p:cNvPr>
          <p:cNvCxnSpPr/>
          <p:nvPr/>
        </p:nvCxnSpPr>
        <p:spPr>
          <a:xfrm flipH="1" flipV="1">
            <a:off x="3943107" y="5412708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D6CEEB95-5971-87FC-6940-0568E3B95C77}"/>
              </a:ext>
            </a:extLst>
          </p:cNvPr>
          <p:cNvCxnSpPr>
            <a:stCxn id="6" idx="3"/>
            <a:endCxn id="16" idx="1"/>
          </p:cNvCxnSpPr>
          <p:nvPr/>
        </p:nvCxnSpPr>
        <p:spPr>
          <a:xfrm>
            <a:off x="2372809" y="3065178"/>
            <a:ext cx="870030" cy="999379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ED6E891-6E77-427C-DE18-A41254E62F69}"/>
              </a:ext>
            </a:extLst>
          </p:cNvPr>
          <p:cNvSpPr/>
          <p:nvPr/>
        </p:nvSpPr>
        <p:spPr>
          <a:xfrm>
            <a:off x="3249424" y="1710576"/>
            <a:ext cx="1400537" cy="752355"/>
          </a:xfrm>
          <a:prstGeom prst="roundRect">
            <a:avLst/>
          </a:prstGeom>
          <a:solidFill>
            <a:srgbClr val="DBDEE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Linear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8C94805-102B-FB5D-69F1-7D4860E6369C}"/>
              </a:ext>
            </a:extLst>
          </p:cNvPr>
          <p:cNvSpPr/>
          <p:nvPr/>
        </p:nvSpPr>
        <p:spPr>
          <a:xfrm>
            <a:off x="3249424" y="711197"/>
            <a:ext cx="1400537" cy="752355"/>
          </a:xfrm>
          <a:prstGeom prst="roundRect">
            <a:avLst/>
          </a:prstGeom>
          <a:solidFill>
            <a:srgbClr val="CCE8D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Trebuchet MS" panose="020B070302020209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Trebuchet MS" panose="020B070302020209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A9FFB1-AD44-72B0-2437-B15385450BF8}"/>
              </a:ext>
            </a:extLst>
          </p:cNvPr>
          <p:cNvCxnSpPr/>
          <p:nvPr/>
        </p:nvCxnSpPr>
        <p:spPr>
          <a:xfrm flipH="1" flipV="1">
            <a:off x="3949693" y="2447100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DCADA5-64F6-8856-DAF1-30A0B357D309}"/>
              </a:ext>
            </a:extLst>
          </p:cNvPr>
          <p:cNvCxnSpPr>
            <a:cxnSpLocks/>
          </p:cNvCxnSpPr>
          <p:nvPr/>
        </p:nvCxnSpPr>
        <p:spPr>
          <a:xfrm flipV="1">
            <a:off x="3949693" y="1447721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C680F3C-6ABE-A45D-D019-82C410139390}"/>
              </a:ext>
            </a:extLst>
          </p:cNvPr>
          <p:cNvCxnSpPr>
            <a:cxnSpLocks/>
          </p:cNvCxnSpPr>
          <p:nvPr/>
        </p:nvCxnSpPr>
        <p:spPr>
          <a:xfrm rot="5400000" flipV="1">
            <a:off x="4770364" y="995739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4FBD4B69-6A58-AFA8-B85B-7DE19429949A}"/>
              </a:ext>
            </a:extLst>
          </p:cNvPr>
          <p:cNvSpPr/>
          <p:nvPr/>
        </p:nvSpPr>
        <p:spPr>
          <a:xfrm>
            <a:off x="4893876" y="904997"/>
            <a:ext cx="349456" cy="414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090F1E8-C49B-2C2B-E53E-05B163D5B47B}"/>
              </a:ext>
            </a:extLst>
          </p:cNvPr>
          <p:cNvCxnSpPr>
            <a:cxnSpLocks/>
          </p:cNvCxnSpPr>
          <p:nvPr/>
        </p:nvCxnSpPr>
        <p:spPr>
          <a:xfrm>
            <a:off x="5061735" y="665242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4B202BD-EDA2-C081-EE93-21B8CF683857}"/>
              </a:ext>
            </a:extLst>
          </p:cNvPr>
          <p:cNvSpPr txBox="1"/>
          <p:nvPr/>
        </p:nvSpPr>
        <p:spPr>
          <a:xfrm>
            <a:off x="4793514" y="247591"/>
            <a:ext cx="170081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amo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mucho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&lt;EOS&gt;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73BA1141-341C-A41D-71A0-3AF3A77C673E}"/>
              </a:ext>
            </a:extLst>
          </p:cNvPr>
          <p:cNvCxnSpPr>
            <a:cxnSpLocks/>
            <a:stCxn id="31" idx="6"/>
          </p:cNvCxnSpPr>
          <p:nvPr/>
        </p:nvCxnSpPr>
        <p:spPr>
          <a:xfrm flipH="1">
            <a:off x="4793514" y="1112255"/>
            <a:ext cx="449818" cy="2427487"/>
          </a:xfrm>
          <a:prstGeom prst="bentConnector3">
            <a:avLst>
              <a:gd name="adj1" fmla="val -50821"/>
            </a:avLst>
          </a:prstGeom>
          <a:ln>
            <a:solidFill>
              <a:schemeClr val="tx2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289ECBB-4654-F9EE-0D8D-3833ECE88D7A}"/>
              </a:ext>
            </a:extLst>
          </p:cNvPr>
          <p:cNvSpPr txBox="1"/>
          <p:nvPr/>
        </p:nvSpPr>
        <p:spPr>
          <a:xfrm rot="5400000">
            <a:off x="4719346" y="2436205"/>
            <a:ext cx="1937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rebuchet MS" panose="020B0703020202090204" pitchFamily="34" charset="0"/>
              </a:rPr>
              <a:t>Backpropagation</a:t>
            </a:r>
            <a:endParaRPr lang="es-ES_tradnl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D4C794-CAF7-39FF-80CA-89BB0C497E01}"/>
              </a:ext>
            </a:extLst>
          </p:cNvPr>
          <p:cNvSpPr txBox="1"/>
          <p:nvPr/>
        </p:nvSpPr>
        <p:spPr>
          <a:xfrm>
            <a:off x="4907835" y="8133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_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D3E52F9-4226-8000-3A80-B46A3B5F1228}"/>
              </a:ext>
            </a:extLst>
          </p:cNvPr>
          <p:cNvSpPr txBox="1"/>
          <p:nvPr/>
        </p:nvSpPr>
        <p:spPr>
          <a:xfrm>
            <a:off x="5243660" y="798498"/>
            <a:ext cx="1937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rebuchet MS" panose="020B0703020202090204" pitchFamily="34" charset="0"/>
              </a:rPr>
              <a:t>Error</a:t>
            </a:r>
            <a:endParaRPr lang="es-ES_tradnl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F6E679-9AA0-DA5D-10E9-14478B11B625}"/>
              </a:ext>
            </a:extLst>
          </p:cNvPr>
          <p:cNvSpPr txBox="1"/>
          <p:nvPr/>
        </p:nvSpPr>
        <p:spPr>
          <a:xfrm>
            <a:off x="292996" y="1302271"/>
            <a:ext cx="1937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rebuchet MS" panose="020B0703020202090204" pitchFamily="34" charset="0"/>
              </a:rPr>
              <a:t>TIME STEP = 1</a:t>
            </a:r>
            <a:endParaRPr lang="es-ES_tradnl" sz="1400" dirty="0"/>
          </a:p>
        </p:txBody>
      </p:sp>
    </p:spTree>
    <p:extLst>
      <p:ext uri="{BB962C8B-B14F-4D97-AF65-F5344CB8AC3E}">
        <p14:creationId xmlns:p14="http://schemas.microsoft.com/office/powerpoint/2010/main" val="16465064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Testing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AD707ECB-89E4-B66F-7AD9-5D108C8793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92"/>
          <a:stretch/>
        </p:blipFill>
        <p:spPr bwMode="auto">
          <a:xfrm>
            <a:off x="6138615" y="1710576"/>
            <a:ext cx="2422622" cy="394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A60EDA-E198-7331-622F-71E2FBBBD7F8}"/>
              </a:ext>
            </a:extLst>
          </p:cNvPr>
          <p:cNvSpPr txBox="1"/>
          <p:nvPr/>
        </p:nvSpPr>
        <p:spPr>
          <a:xfrm>
            <a:off x="840671" y="6375293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Adapted from: Umar Jamil: Attention is all you need (Transformer) – Model explanation. </a:t>
            </a:r>
          </a:p>
          <a:p>
            <a:pPr algn="r"/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  <a:hlinkClick r:id="rId3"/>
              </a:rPr>
              <a:t>https://github.com/hkproj/transformer-from-scratch-notes</a:t>
            </a:r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 </a:t>
            </a:r>
            <a:endParaRPr lang="en-US" sz="1000" dirty="0">
              <a:solidFill>
                <a:schemeClr val="bg2"/>
              </a:solidFill>
              <a:latin typeface="Trebuchet MS" panose="020B070302020209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6F81A76-ACD6-6B45-92F3-AD4CE1674167}"/>
              </a:ext>
            </a:extLst>
          </p:cNvPr>
          <p:cNvSpPr/>
          <p:nvPr/>
        </p:nvSpPr>
        <p:spPr>
          <a:xfrm>
            <a:off x="972274" y="4687758"/>
            <a:ext cx="1400537" cy="752355"/>
          </a:xfrm>
          <a:prstGeom prst="roundRect">
            <a:avLst/>
          </a:prstGeom>
          <a:solidFill>
            <a:srgbClr val="FBDFE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Input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D24D045-D808-310A-A757-F793E948C2D2}"/>
              </a:ext>
            </a:extLst>
          </p:cNvPr>
          <p:cNvSpPr/>
          <p:nvPr/>
        </p:nvSpPr>
        <p:spPr>
          <a:xfrm>
            <a:off x="972272" y="3688379"/>
            <a:ext cx="1400537" cy="752355"/>
          </a:xfrm>
          <a:prstGeom prst="roundRect">
            <a:avLst/>
          </a:prstGeom>
          <a:solidFill>
            <a:srgbClr val="FEE1BB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74368A8-32C9-7001-B3FB-9D5F07FDCE10}"/>
              </a:ext>
            </a:extLst>
          </p:cNvPr>
          <p:cNvSpPr/>
          <p:nvPr/>
        </p:nvSpPr>
        <p:spPr>
          <a:xfrm>
            <a:off x="972272" y="2689000"/>
            <a:ext cx="1400537" cy="752355"/>
          </a:xfrm>
          <a:prstGeom prst="roundRect">
            <a:avLst/>
          </a:prstGeom>
          <a:solidFill>
            <a:srgbClr val="C2E8F7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Output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FF8896-9C13-1305-41EF-5151E15DC4EF}"/>
              </a:ext>
            </a:extLst>
          </p:cNvPr>
          <p:cNvCxnSpPr>
            <a:stCxn id="4" idx="0"/>
            <a:endCxn id="5" idx="2"/>
          </p:cNvCxnSpPr>
          <p:nvPr/>
        </p:nvCxnSpPr>
        <p:spPr>
          <a:xfrm flipH="1" flipV="1">
            <a:off x="1672541" y="4440734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BA228C-151A-63C1-9359-8BCD2434AAA4}"/>
              </a:ext>
            </a:extLst>
          </p:cNvPr>
          <p:cNvCxnSpPr>
            <a:cxnSpLocks/>
            <a:stCxn id="5" idx="0"/>
            <a:endCxn id="6" idx="2"/>
          </p:cNvCxnSpPr>
          <p:nvPr/>
        </p:nvCxnSpPr>
        <p:spPr>
          <a:xfrm flipV="1">
            <a:off x="1672541" y="3441355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A36147-3405-0375-C6DA-B369EACC511C}"/>
              </a:ext>
            </a:extLst>
          </p:cNvPr>
          <p:cNvCxnSpPr/>
          <p:nvPr/>
        </p:nvCxnSpPr>
        <p:spPr>
          <a:xfrm flipH="1" flipV="1">
            <a:off x="1672540" y="5428539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2182A41-43EF-2E10-2DE4-CBB63FC2DCF3}"/>
              </a:ext>
            </a:extLst>
          </p:cNvPr>
          <p:cNvSpPr txBox="1"/>
          <p:nvPr/>
        </p:nvSpPr>
        <p:spPr>
          <a:xfrm>
            <a:off x="822466" y="5880346"/>
            <a:ext cx="1700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&lt;SOS&gt; I love you 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very much &lt;EOS&gt;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4F25D36-B323-7072-4936-37BED467C37B}"/>
              </a:ext>
            </a:extLst>
          </p:cNvPr>
          <p:cNvSpPr/>
          <p:nvPr/>
        </p:nvSpPr>
        <p:spPr>
          <a:xfrm>
            <a:off x="3242841" y="4687758"/>
            <a:ext cx="1400537" cy="752355"/>
          </a:xfrm>
          <a:prstGeom prst="roundRect">
            <a:avLst/>
          </a:prstGeom>
          <a:solidFill>
            <a:srgbClr val="FBDFE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Input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28229EA-965E-1476-6705-5995F3C48F5E}"/>
              </a:ext>
            </a:extLst>
          </p:cNvPr>
          <p:cNvSpPr/>
          <p:nvPr/>
        </p:nvSpPr>
        <p:spPr>
          <a:xfrm>
            <a:off x="3242839" y="3688379"/>
            <a:ext cx="1400537" cy="752355"/>
          </a:xfrm>
          <a:prstGeom prst="roundRect">
            <a:avLst/>
          </a:prstGeom>
          <a:solidFill>
            <a:srgbClr val="FEE1BB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11393D0-13F3-0100-F89F-99B8C6CC0E77}"/>
              </a:ext>
            </a:extLst>
          </p:cNvPr>
          <p:cNvSpPr/>
          <p:nvPr/>
        </p:nvSpPr>
        <p:spPr>
          <a:xfrm>
            <a:off x="3242839" y="2689000"/>
            <a:ext cx="1400537" cy="752355"/>
          </a:xfrm>
          <a:prstGeom prst="roundRect">
            <a:avLst/>
          </a:prstGeom>
          <a:solidFill>
            <a:srgbClr val="C2E8F7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Output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86F8B4-3211-2E11-689F-5F2CF4B03BCE}"/>
              </a:ext>
            </a:extLst>
          </p:cNvPr>
          <p:cNvSpPr txBox="1"/>
          <p:nvPr/>
        </p:nvSpPr>
        <p:spPr>
          <a:xfrm>
            <a:off x="3625136" y="5811665"/>
            <a:ext cx="10248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&lt;SOS&gt;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200379-04D2-4D47-6BA9-BCE50B0D03A0}"/>
              </a:ext>
            </a:extLst>
          </p:cNvPr>
          <p:cNvCxnSpPr/>
          <p:nvPr/>
        </p:nvCxnSpPr>
        <p:spPr>
          <a:xfrm flipH="1" flipV="1">
            <a:off x="3943108" y="4424903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2921BE-D9D2-A5FC-7967-62C5C80E84D8}"/>
              </a:ext>
            </a:extLst>
          </p:cNvPr>
          <p:cNvCxnSpPr>
            <a:cxnSpLocks/>
          </p:cNvCxnSpPr>
          <p:nvPr/>
        </p:nvCxnSpPr>
        <p:spPr>
          <a:xfrm flipV="1">
            <a:off x="3943108" y="3425524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D51A95-915C-1AA9-0B65-4136C5847FE3}"/>
              </a:ext>
            </a:extLst>
          </p:cNvPr>
          <p:cNvCxnSpPr/>
          <p:nvPr/>
        </p:nvCxnSpPr>
        <p:spPr>
          <a:xfrm flipH="1" flipV="1">
            <a:off x="3943107" y="5412708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D6CEEB95-5971-87FC-6940-0568E3B95C77}"/>
              </a:ext>
            </a:extLst>
          </p:cNvPr>
          <p:cNvCxnSpPr>
            <a:stCxn id="6" idx="3"/>
            <a:endCxn id="16" idx="1"/>
          </p:cNvCxnSpPr>
          <p:nvPr/>
        </p:nvCxnSpPr>
        <p:spPr>
          <a:xfrm>
            <a:off x="2372809" y="3065178"/>
            <a:ext cx="870030" cy="999379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ED6E891-6E77-427C-DE18-A41254E62F69}"/>
              </a:ext>
            </a:extLst>
          </p:cNvPr>
          <p:cNvSpPr/>
          <p:nvPr/>
        </p:nvSpPr>
        <p:spPr>
          <a:xfrm>
            <a:off x="3249424" y="1710576"/>
            <a:ext cx="1400537" cy="752355"/>
          </a:xfrm>
          <a:prstGeom prst="roundRect">
            <a:avLst/>
          </a:prstGeom>
          <a:solidFill>
            <a:srgbClr val="DBDEE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Linear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8C94805-102B-FB5D-69F1-7D4860E6369C}"/>
              </a:ext>
            </a:extLst>
          </p:cNvPr>
          <p:cNvSpPr/>
          <p:nvPr/>
        </p:nvSpPr>
        <p:spPr>
          <a:xfrm>
            <a:off x="3249424" y="711197"/>
            <a:ext cx="1400537" cy="752355"/>
          </a:xfrm>
          <a:prstGeom prst="roundRect">
            <a:avLst/>
          </a:prstGeom>
          <a:solidFill>
            <a:srgbClr val="CCE8D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Trebuchet MS" panose="020B070302020209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Trebuchet MS" panose="020B070302020209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A9FFB1-AD44-72B0-2437-B15385450BF8}"/>
              </a:ext>
            </a:extLst>
          </p:cNvPr>
          <p:cNvCxnSpPr/>
          <p:nvPr/>
        </p:nvCxnSpPr>
        <p:spPr>
          <a:xfrm flipH="1" flipV="1">
            <a:off x="3949693" y="2447100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DCADA5-64F6-8856-DAF1-30A0B357D309}"/>
              </a:ext>
            </a:extLst>
          </p:cNvPr>
          <p:cNvCxnSpPr>
            <a:cxnSpLocks/>
          </p:cNvCxnSpPr>
          <p:nvPr/>
        </p:nvCxnSpPr>
        <p:spPr>
          <a:xfrm flipV="1">
            <a:off x="3949693" y="1447721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C680F3C-6ABE-A45D-D019-82C410139390}"/>
              </a:ext>
            </a:extLst>
          </p:cNvPr>
          <p:cNvCxnSpPr>
            <a:cxnSpLocks/>
          </p:cNvCxnSpPr>
          <p:nvPr/>
        </p:nvCxnSpPr>
        <p:spPr>
          <a:xfrm rot="5400000" flipV="1">
            <a:off x="4770364" y="995739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4B202BD-EDA2-C081-EE93-21B8CF683857}"/>
              </a:ext>
            </a:extLst>
          </p:cNvPr>
          <p:cNvSpPr txBox="1"/>
          <p:nvPr/>
        </p:nvSpPr>
        <p:spPr>
          <a:xfrm>
            <a:off x="4965425" y="956566"/>
            <a:ext cx="17008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684B4E7-B0C1-7CC4-E544-4F8C7353BCED}"/>
              </a:ext>
            </a:extLst>
          </p:cNvPr>
          <p:cNvSpPr txBox="1"/>
          <p:nvPr/>
        </p:nvSpPr>
        <p:spPr>
          <a:xfrm>
            <a:off x="292996" y="1302271"/>
            <a:ext cx="1937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rebuchet MS" panose="020B0703020202090204" pitchFamily="34" charset="0"/>
              </a:rPr>
              <a:t>TIME STEP = 1</a:t>
            </a:r>
            <a:endParaRPr lang="es-ES_tradnl" sz="1400" dirty="0"/>
          </a:p>
        </p:txBody>
      </p:sp>
    </p:spTree>
    <p:extLst>
      <p:ext uri="{BB962C8B-B14F-4D97-AF65-F5344CB8AC3E}">
        <p14:creationId xmlns:p14="http://schemas.microsoft.com/office/powerpoint/2010/main" val="7614027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Testing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AD707ECB-89E4-B66F-7AD9-5D108C8793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92"/>
          <a:stretch/>
        </p:blipFill>
        <p:spPr bwMode="auto">
          <a:xfrm>
            <a:off x="6138615" y="1710576"/>
            <a:ext cx="2422622" cy="394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A60EDA-E198-7331-622F-71E2FBBBD7F8}"/>
              </a:ext>
            </a:extLst>
          </p:cNvPr>
          <p:cNvSpPr txBox="1"/>
          <p:nvPr/>
        </p:nvSpPr>
        <p:spPr>
          <a:xfrm>
            <a:off x="840671" y="6375293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Adapted from: Umar Jamil: Attention is all you need (Transformer) – Model explanation. </a:t>
            </a:r>
          </a:p>
          <a:p>
            <a:pPr algn="r"/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  <a:hlinkClick r:id="rId3"/>
              </a:rPr>
              <a:t>https://github.com/hkproj/transformer-from-scratch-notes</a:t>
            </a:r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 </a:t>
            </a:r>
            <a:endParaRPr lang="en-US" sz="1000" dirty="0">
              <a:solidFill>
                <a:schemeClr val="bg2"/>
              </a:solidFill>
              <a:latin typeface="Trebuchet MS" panose="020B070302020209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6F81A76-ACD6-6B45-92F3-AD4CE1674167}"/>
              </a:ext>
            </a:extLst>
          </p:cNvPr>
          <p:cNvSpPr/>
          <p:nvPr/>
        </p:nvSpPr>
        <p:spPr>
          <a:xfrm>
            <a:off x="972274" y="4687758"/>
            <a:ext cx="1400537" cy="752355"/>
          </a:xfrm>
          <a:prstGeom prst="roundRect">
            <a:avLst/>
          </a:prstGeom>
          <a:solidFill>
            <a:srgbClr val="FBDFE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Input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D24D045-D808-310A-A757-F793E948C2D2}"/>
              </a:ext>
            </a:extLst>
          </p:cNvPr>
          <p:cNvSpPr/>
          <p:nvPr/>
        </p:nvSpPr>
        <p:spPr>
          <a:xfrm>
            <a:off x="972272" y="3688379"/>
            <a:ext cx="1400537" cy="752355"/>
          </a:xfrm>
          <a:prstGeom prst="roundRect">
            <a:avLst/>
          </a:prstGeom>
          <a:solidFill>
            <a:srgbClr val="FEE1BB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74368A8-32C9-7001-B3FB-9D5F07FDCE10}"/>
              </a:ext>
            </a:extLst>
          </p:cNvPr>
          <p:cNvSpPr/>
          <p:nvPr/>
        </p:nvSpPr>
        <p:spPr>
          <a:xfrm>
            <a:off x="972272" y="2689000"/>
            <a:ext cx="1400537" cy="752355"/>
          </a:xfrm>
          <a:prstGeom prst="roundRect">
            <a:avLst/>
          </a:prstGeom>
          <a:solidFill>
            <a:srgbClr val="C2E8F7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Output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FF8896-9C13-1305-41EF-5151E15DC4EF}"/>
              </a:ext>
            </a:extLst>
          </p:cNvPr>
          <p:cNvCxnSpPr>
            <a:stCxn id="4" idx="0"/>
            <a:endCxn id="5" idx="2"/>
          </p:cNvCxnSpPr>
          <p:nvPr/>
        </p:nvCxnSpPr>
        <p:spPr>
          <a:xfrm flipH="1" flipV="1">
            <a:off x="1672541" y="4440734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BA228C-151A-63C1-9359-8BCD2434AAA4}"/>
              </a:ext>
            </a:extLst>
          </p:cNvPr>
          <p:cNvCxnSpPr>
            <a:cxnSpLocks/>
            <a:stCxn id="5" idx="0"/>
            <a:endCxn id="6" idx="2"/>
          </p:cNvCxnSpPr>
          <p:nvPr/>
        </p:nvCxnSpPr>
        <p:spPr>
          <a:xfrm flipV="1">
            <a:off x="1672541" y="3441355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A36147-3405-0375-C6DA-B369EACC511C}"/>
              </a:ext>
            </a:extLst>
          </p:cNvPr>
          <p:cNvCxnSpPr/>
          <p:nvPr/>
        </p:nvCxnSpPr>
        <p:spPr>
          <a:xfrm flipH="1" flipV="1">
            <a:off x="1672540" y="5428539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2182A41-43EF-2E10-2DE4-CBB63FC2DCF3}"/>
              </a:ext>
            </a:extLst>
          </p:cNvPr>
          <p:cNvSpPr txBox="1"/>
          <p:nvPr/>
        </p:nvSpPr>
        <p:spPr>
          <a:xfrm>
            <a:off x="822466" y="5880346"/>
            <a:ext cx="1700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&lt;SOS&gt; I love you 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very much &lt;EOS&gt;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4F25D36-B323-7072-4936-37BED467C37B}"/>
              </a:ext>
            </a:extLst>
          </p:cNvPr>
          <p:cNvSpPr/>
          <p:nvPr/>
        </p:nvSpPr>
        <p:spPr>
          <a:xfrm>
            <a:off x="3242841" y="4687758"/>
            <a:ext cx="1400537" cy="752355"/>
          </a:xfrm>
          <a:prstGeom prst="roundRect">
            <a:avLst/>
          </a:prstGeom>
          <a:solidFill>
            <a:srgbClr val="FBDFE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Input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28229EA-965E-1476-6705-5995F3C48F5E}"/>
              </a:ext>
            </a:extLst>
          </p:cNvPr>
          <p:cNvSpPr/>
          <p:nvPr/>
        </p:nvSpPr>
        <p:spPr>
          <a:xfrm>
            <a:off x="3242839" y="3688379"/>
            <a:ext cx="1400537" cy="752355"/>
          </a:xfrm>
          <a:prstGeom prst="roundRect">
            <a:avLst/>
          </a:prstGeom>
          <a:solidFill>
            <a:srgbClr val="FEE1BB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11393D0-13F3-0100-F89F-99B8C6CC0E77}"/>
              </a:ext>
            </a:extLst>
          </p:cNvPr>
          <p:cNvSpPr/>
          <p:nvPr/>
        </p:nvSpPr>
        <p:spPr>
          <a:xfrm>
            <a:off x="3242839" y="2689000"/>
            <a:ext cx="1400537" cy="752355"/>
          </a:xfrm>
          <a:prstGeom prst="roundRect">
            <a:avLst/>
          </a:prstGeom>
          <a:solidFill>
            <a:srgbClr val="C2E8F7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Output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86F8B4-3211-2E11-689F-5F2CF4B03BCE}"/>
              </a:ext>
            </a:extLst>
          </p:cNvPr>
          <p:cNvSpPr txBox="1"/>
          <p:nvPr/>
        </p:nvSpPr>
        <p:spPr>
          <a:xfrm>
            <a:off x="3625136" y="5811665"/>
            <a:ext cx="10248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&lt;SOS&gt;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200379-04D2-4D47-6BA9-BCE50B0D03A0}"/>
              </a:ext>
            </a:extLst>
          </p:cNvPr>
          <p:cNvCxnSpPr/>
          <p:nvPr/>
        </p:nvCxnSpPr>
        <p:spPr>
          <a:xfrm flipH="1" flipV="1">
            <a:off x="3943108" y="4424903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2921BE-D9D2-A5FC-7967-62C5C80E84D8}"/>
              </a:ext>
            </a:extLst>
          </p:cNvPr>
          <p:cNvCxnSpPr>
            <a:cxnSpLocks/>
          </p:cNvCxnSpPr>
          <p:nvPr/>
        </p:nvCxnSpPr>
        <p:spPr>
          <a:xfrm flipV="1">
            <a:off x="3943108" y="3425524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D51A95-915C-1AA9-0B65-4136C5847FE3}"/>
              </a:ext>
            </a:extLst>
          </p:cNvPr>
          <p:cNvCxnSpPr/>
          <p:nvPr/>
        </p:nvCxnSpPr>
        <p:spPr>
          <a:xfrm flipH="1" flipV="1">
            <a:off x="3943107" y="5412708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D6CEEB95-5971-87FC-6940-0568E3B95C77}"/>
              </a:ext>
            </a:extLst>
          </p:cNvPr>
          <p:cNvCxnSpPr>
            <a:stCxn id="6" idx="3"/>
            <a:endCxn id="16" idx="1"/>
          </p:cNvCxnSpPr>
          <p:nvPr/>
        </p:nvCxnSpPr>
        <p:spPr>
          <a:xfrm>
            <a:off x="2372809" y="3065178"/>
            <a:ext cx="870030" cy="999379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ED6E891-6E77-427C-DE18-A41254E62F69}"/>
              </a:ext>
            </a:extLst>
          </p:cNvPr>
          <p:cNvSpPr/>
          <p:nvPr/>
        </p:nvSpPr>
        <p:spPr>
          <a:xfrm>
            <a:off x="3249424" y="1710576"/>
            <a:ext cx="1400537" cy="752355"/>
          </a:xfrm>
          <a:prstGeom prst="roundRect">
            <a:avLst/>
          </a:prstGeom>
          <a:solidFill>
            <a:srgbClr val="DBDEE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Linear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8C94805-102B-FB5D-69F1-7D4860E6369C}"/>
              </a:ext>
            </a:extLst>
          </p:cNvPr>
          <p:cNvSpPr/>
          <p:nvPr/>
        </p:nvSpPr>
        <p:spPr>
          <a:xfrm>
            <a:off x="3249424" y="711197"/>
            <a:ext cx="1400537" cy="752355"/>
          </a:xfrm>
          <a:prstGeom prst="roundRect">
            <a:avLst/>
          </a:prstGeom>
          <a:solidFill>
            <a:srgbClr val="CCE8D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Trebuchet MS" panose="020B070302020209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Trebuchet MS" panose="020B070302020209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A9FFB1-AD44-72B0-2437-B15385450BF8}"/>
              </a:ext>
            </a:extLst>
          </p:cNvPr>
          <p:cNvCxnSpPr/>
          <p:nvPr/>
        </p:nvCxnSpPr>
        <p:spPr>
          <a:xfrm flipH="1" flipV="1">
            <a:off x="3949693" y="2447100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DCADA5-64F6-8856-DAF1-30A0B357D309}"/>
              </a:ext>
            </a:extLst>
          </p:cNvPr>
          <p:cNvCxnSpPr>
            <a:cxnSpLocks/>
          </p:cNvCxnSpPr>
          <p:nvPr/>
        </p:nvCxnSpPr>
        <p:spPr>
          <a:xfrm flipV="1">
            <a:off x="3949693" y="1447721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C680F3C-6ABE-A45D-D019-82C410139390}"/>
              </a:ext>
            </a:extLst>
          </p:cNvPr>
          <p:cNvCxnSpPr>
            <a:cxnSpLocks/>
          </p:cNvCxnSpPr>
          <p:nvPr/>
        </p:nvCxnSpPr>
        <p:spPr>
          <a:xfrm rot="5400000" flipV="1">
            <a:off x="4770364" y="995739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4B202BD-EDA2-C081-EE93-21B8CF683857}"/>
              </a:ext>
            </a:extLst>
          </p:cNvPr>
          <p:cNvSpPr txBox="1"/>
          <p:nvPr/>
        </p:nvSpPr>
        <p:spPr>
          <a:xfrm>
            <a:off x="4137547" y="5811664"/>
            <a:ext cx="170081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684B4E7-B0C1-7CC4-E544-4F8C7353BCED}"/>
              </a:ext>
            </a:extLst>
          </p:cNvPr>
          <p:cNvSpPr txBox="1"/>
          <p:nvPr/>
        </p:nvSpPr>
        <p:spPr>
          <a:xfrm>
            <a:off x="292996" y="1302271"/>
            <a:ext cx="1937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rebuchet MS" panose="020B0703020202090204" pitchFamily="34" charset="0"/>
              </a:rPr>
              <a:t>TIME STEP = 2</a:t>
            </a:r>
            <a:endParaRPr lang="es-ES_tradnl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8F6CE5-444A-8BD3-C24E-B99508B5149F}"/>
              </a:ext>
            </a:extLst>
          </p:cNvPr>
          <p:cNvSpPr txBox="1"/>
          <p:nvPr/>
        </p:nvSpPr>
        <p:spPr>
          <a:xfrm>
            <a:off x="4965425" y="948874"/>
            <a:ext cx="170081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amo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905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Testing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AD707ECB-89E4-B66F-7AD9-5D108C8793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92"/>
          <a:stretch/>
        </p:blipFill>
        <p:spPr bwMode="auto">
          <a:xfrm>
            <a:off x="6138615" y="1710576"/>
            <a:ext cx="2422622" cy="394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A60EDA-E198-7331-622F-71E2FBBBD7F8}"/>
              </a:ext>
            </a:extLst>
          </p:cNvPr>
          <p:cNvSpPr txBox="1"/>
          <p:nvPr/>
        </p:nvSpPr>
        <p:spPr>
          <a:xfrm>
            <a:off x="840671" y="6375293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Adapted from: Umar Jamil: Attention is all you need (Transformer) – Model explanation. </a:t>
            </a:r>
          </a:p>
          <a:p>
            <a:pPr algn="r"/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  <a:hlinkClick r:id="rId3"/>
              </a:rPr>
              <a:t>https://github.com/hkproj/transformer-from-scratch-notes</a:t>
            </a:r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 </a:t>
            </a:r>
            <a:endParaRPr lang="en-US" sz="1000" dirty="0">
              <a:solidFill>
                <a:schemeClr val="bg2"/>
              </a:solidFill>
              <a:latin typeface="Trebuchet MS" panose="020B070302020209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6F81A76-ACD6-6B45-92F3-AD4CE1674167}"/>
              </a:ext>
            </a:extLst>
          </p:cNvPr>
          <p:cNvSpPr/>
          <p:nvPr/>
        </p:nvSpPr>
        <p:spPr>
          <a:xfrm>
            <a:off x="972274" y="4687758"/>
            <a:ext cx="1400537" cy="752355"/>
          </a:xfrm>
          <a:prstGeom prst="roundRect">
            <a:avLst/>
          </a:prstGeom>
          <a:solidFill>
            <a:srgbClr val="FBDFE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Input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D24D045-D808-310A-A757-F793E948C2D2}"/>
              </a:ext>
            </a:extLst>
          </p:cNvPr>
          <p:cNvSpPr/>
          <p:nvPr/>
        </p:nvSpPr>
        <p:spPr>
          <a:xfrm>
            <a:off x="972272" y="3688379"/>
            <a:ext cx="1400537" cy="752355"/>
          </a:xfrm>
          <a:prstGeom prst="roundRect">
            <a:avLst/>
          </a:prstGeom>
          <a:solidFill>
            <a:srgbClr val="FEE1BB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74368A8-32C9-7001-B3FB-9D5F07FDCE10}"/>
              </a:ext>
            </a:extLst>
          </p:cNvPr>
          <p:cNvSpPr/>
          <p:nvPr/>
        </p:nvSpPr>
        <p:spPr>
          <a:xfrm>
            <a:off x="972272" y="2689000"/>
            <a:ext cx="1400537" cy="752355"/>
          </a:xfrm>
          <a:prstGeom prst="roundRect">
            <a:avLst/>
          </a:prstGeom>
          <a:solidFill>
            <a:srgbClr val="C2E8F7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Output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FF8896-9C13-1305-41EF-5151E15DC4EF}"/>
              </a:ext>
            </a:extLst>
          </p:cNvPr>
          <p:cNvCxnSpPr>
            <a:stCxn id="4" idx="0"/>
            <a:endCxn id="5" idx="2"/>
          </p:cNvCxnSpPr>
          <p:nvPr/>
        </p:nvCxnSpPr>
        <p:spPr>
          <a:xfrm flipH="1" flipV="1">
            <a:off x="1672541" y="4440734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BA228C-151A-63C1-9359-8BCD2434AAA4}"/>
              </a:ext>
            </a:extLst>
          </p:cNvPr>
          <p:cNvCxnSpPr>
            <a:cxnSpLocks/>
            <a:stCxn id="5" idx="0"/>
            <a:endCxn id="6" idx="2"/>
          </p:cNvCxnSpPr>
          <p:nvPr/>
        </p:nvCxnSpPr>
        <p:spPr>
          <a:xfrm flipV="1">
            <a:off x="1672541" y="3441355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A36147-3405-0375-C6DA-B369EACC511C}"/>
              </a:ext>
            </a:extLst>
          </p:cNvPr>
          <p:cNvCxnSpPr/>
          <p:nvPr/>
        </p:nvCxnSpPr>
        <p:spPr>
          <a:xfrm flipH="1" flipV="1">
            <a:off x="1672540" y="5428539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2182A41-43EF-2E10-2DE4-CBB63FC2DCF3}"/>
              </a:ext>
            </a:extLst>
          </p:cNvPr>
          <p:cNvSpPr txBox="1"/>
          <p:nvPr/>
        </p:nvSpPr>
        <p:spPr>
          <a:xfrm>
            <a:off x="822466" y="5880346"/>
            <a:ext cx="1700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&lt;SOS&gt; I love you 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very much &lt;EOS&gt;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4F25D36-B323-7072-4936-37BED467C37B}"/>
              </a:ext>
            </a:extLst>
          </p:cNvPr>
          <p:cNvSpPr/>
          <p:nvPr/>
        </p:nvSpPr>
        <p:spPr>
          <a:xfrm>
            <a:off x="3242841" y="4687758"/>
            <a:ext cx="1400537" cy="752355"/>
          </a:xfrm>
          <a:prstGeom prst="roundRect">
            <a:avLst/>
          </a:prstGeom>
          <a:solidFill>
            <a:srgbClr val="FBDFE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Input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28229EA-965E-1476-6705-5995F3C48F5E}"/>
              </a:ext>
            </a:extLst>
          </p:cNvPr>
          <p:cNvSpPr/>
          <p:nvPr/>
        </p:nvSpPr>
        <p:spPr>
          <a:xfrm>
            <a:off x="3242839" y="3688379"/>
            <a:ext cx="1400537" cy="752355"/>
          </a:xfrm>
          <a:prstGeom prst="roundRect">
            <a:avLst/>
          </a:prstGeom>
          <a:solidFill>
            <a:srgbClr val="FEE1BB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11393D0-13F3-0100-F89F-99B8C6CC0E77}"/>
              </a:ext>
            </a:extLst>
          </p:cNvPr>
          <p:cNvSpPr/>
          <p:nvPr/>
        </p:nvSpPr>
        <p:spPr>
          <a:xfrm>
            <a:off x="3242839" y="2689000"/>
            <a:ext cx="1400537" cy="752355"/>
          </a:xfrm>
          <a:prstGeom prst="roundRect">
            <a:avLst/>
          </a:prstGeom>
          <a:solidFill>
            <a:srgbClr val="C2E8F7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Output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86F8B4-3211-2E11-689F-5F2CF4B03BCE}"/>
              </a:ext>
            </a:extLst>
          </p:cNvPr>
          <p:cNvSpPr txBox="1"/>
          <p:nvPr/>
        </p:nvSpPr>
        <p:spPr>
          <a:xfrm>
            <a:off x="3625136" y="5811665"/>
            <a:ext cx="10248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&lt;SOS&gt;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200379-04D2-4D47-6BA9-BCE50B0D03A0}"/>
              </a:ext>
            </a:extLst>
          </p:cNvPr>
          <p:cNvCxnSpPr/>
          <p:nvPr/>
        </p:nvCxnSpPr>
        <p:spPr>
          <a:xfrm flipH="1" flipV="1">
            <a:off x="3943108" y="4424903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2921BE-D9D2-A5FC-7967-62C5C80E84D8}"/>
              </a:ext>
            </a:extLst>
          </p:cNvPr>
          <p:cNvCxnSpPr>
            <a:cxnSpLocks/>
          </p:cNvCxnSpPr>
          <p:nvPr/>
        </p:nvCxnSpPr>
        <p:spPr>
          <a:xfrm flipV="1">
            <a:off x="3943108" y="3425524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D51A95-915C-1AA9-0B65-4136C5847FE3}"/>
              </a:ext>
            </a:extLst>
          </p:cNvPr>
          <p:cNvCxnSpPr/>
          <p:nvPr/>
        </p:nvCxnSpPr>
        <p:spPr>
          <a:xfrm flipH="1" flipV="1">
            <a:off x="3943107" y="5412708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D6CEEB95-5971-87FC-6940-0568E3B95C77}"/>
              </a:ext>
            </a:extLst>
          </p:cNvPr>
          <p:cNvCxnSpPr>
            <a:stCxn id="6" idx="3"/>
            <a:endCxn id="16" idx="1"/>
          </p:cNvCxnSpPr>
          <p:nvPr/>
        </p:nvCxnSpPr>
        <p:spPr>
          <a:xfrm>
            <a:off x="2372809" y="3065178"/>
            <a:ext cx="870030" cy="999379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ED6E891-6E77-427C-DE18-A41254E62F69}"/>
              </a:ext>
            </a:extLst>
          </p:cNvPr>
          <p:cNvSpPr/>
          <p:nvPr/>
        </p:nvSpPr>
        <p:spPr>
          <a:xfrm>
            <a:off x="3249424" y="1710576"/>
            <a:ext cx="1400537" cy="752355"/>
          </a:xfrm>
          <a:prstGeom prst="roundRect">
            <a:avLst/>
          </a:prstGeom>
          <a:solidFill>
            <a:srgbClr val="DBDEE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Linear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8C94805-102B-FB5D-69F1-7D4860E6369C}"/>
              </a:ext>
            </a:extLst>
          </p:cNvPr>
          <p:cNvSpPr/>
          <p:nvPr/>
        </p:nvSpPr>
        <p:spPr>
          <a:xfrm>
            <a:off x="3249424" y="711197"/>
            <a:ext cx="1400537" cy="752355"/>
          </a:xfrm>
          <a:prstGeom prst="roundRect">
            <a:avLst/>
          </a:prstGeom>
          <a:solidFill>
            <a:srgbClr val="CCE8D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Trebuchet MS" panose="020B070302020209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Trebuchet MS" panose="020B070302020209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A9FFB1-AD44-72B0-2437-B15385450BF8}"/>
              </a:ext>
            </a:extLst>
          </p:cNvPr>
          <p:cNvCxnSpPr/>
          <p:nvPr/>
        </p:nvCxnSpPr>
        <p:spPr>
          <a:xfrm flipH="1" flipV="1">
            <a:off x="3949693" y="2447100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DCADA5-64F6-8856-DAF1-30A0B357D309}"/>
              </a:ext>
            </a:extLst>
          </p:cNvPr>
          <p:cNvCxnSpPr>
            <a:cxnSpLocks/>
          </p:cNvCxnSpPr>
          <p:nvPr/>
        </p:nvCxnSpPr>
        <p:spPr>
          <a:xfrm flipV="1">
            <a:off x="3949693" y="1447721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C680F3C-6ABE-A45D-D019-82C410139390}"/>
              </a:ext>
            </a:extLst>
          </p:cNvPr>
          <p:cNvCxnSpPr>
            <a:cxnSpLocks/>
          </p:cNvCxnSpPr>
          <p:nvPr/>
        </p:nvCxnSpPr>
        <p:spPr>
          <a:xfrm rot="5400000" flipV="1">
            <a:off x="4770364" y="995739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4B202BD-EDA2-C081-EE93-21B8CF683857}"/>
              </a:ext>
            </a:extLst>
          </p:cNvPr>
          <p:cNvSpPr txBox="1"/>
          <p:nvPr/>
        </p:nvSpPr>
        <p:spPr>
          <a:xfrm>
            <a:off x="4137547" y="5811664"/>
            <a:ext cx="170081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684B4E7-B0C1-7CC4-E544-4F8C7353BCED}"/>
              </a:ext>
            </a:extLst>
          </p:cNvPr>
          <p:cNvSpPr txBox="1"/>
          <p:nvPr/>
        </p:nvSpPr>
        <p:spPr>
          <a:xfrm>
            <a:off x="292996" y="1302271"/>
            <a:ext cx="1937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rebuchet MS" panose="020B0703020202090204" pitchFamily="34" charset="0"/>
              </a:rPr>
              <a:t>TIME STEP = 3</a:t>
            </a:r>
            <a:endParaRPr lang="es-ES_tradnl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8F6CE5-444A-8BD3-C24E-B99508B5149F}"/>
              </a:ext>
            </a:extLst>
          </p:cNvPr>
          <p:cNvSpPr txBox="1"/>
          <p:nvPr/>
        </p:nvSpPr>
        <p:spPr>
          <a:xfrm>
            <a:off x="4365048" y="5811663"/>
            <a:ext cx="590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amo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F2EDB3-F4E0-B264-57D3-4B0269BDF975}"/>
              </a:ext>
            </a:extLst>
          </p:cNvPr>
          <p:cNvSpPr txBox="1"/>
          <p:nvPr/>
        </p:nvSpPr>
        <p:spPr>
          <a:xfrm>
            <a:off x="4893876" y="980751"/>
            <a:ext cx="673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mucho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6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Testing</a:t>
            </a:r>
            <a:endParaRPr lang="en-US" sz="3600" dirty="0">
              <a:solidFill>
                <a:srgbClr val="0070C0"/>
              </a:solidFill>
              <a:latin typeface="Trebuchet MS" panose="020B0703020202090204" pitchFamily="34" charset="0"/>
              <a:ea typeface="Trebuchet MS" charset="0"/>
              <a:cs typeface="Trebuchet MS" charset="0"/>
            </a:endParaRPr>
          </a:p>
        </p:txBody>
      </p:sp>
      <p:pic>
        <p:nvPicPr>
          <p:cNvPr id="4098" name="Picture 2" descr="Transformers in NLP: A beginner friendly explanation | Towards Data Science">
            <a:extLst>
              <a:ext uri="{FF2B5EF4-FFF2-40B4-BE49-F238E27FC236}">
                <a16:creationId xmlns:a16="http://schemas.microsoft.com/office/drawing/2014/main" id="{AD707ECB-89E4-B66F-7AD9-5D108C8793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92"/>
          <a:stretch/>
        </p:blipFill>
        <p:spPr bwMode="auto">
          <a:xfrm>
            <a:off x="6138615" y="1710576"/>
            <a:ext cx="2422622" cy="394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A60EDA-E198-7331-622F-71E2FBBBD7F8}"/>
              </a:ext>
            </a:extLst>
          </p:cNvPr>
          <p:cNvSpPr txBox="1"/>
          <p:nvPr/>
        </p:nvSpPr>
        <p:spPr>
          <a:xfrm>
            <a:off x="840671" y="6375293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Adapted from: Umar Jamil: Attention is all you need (Transformer) – Model explanation. </a:t>
            </a:r>
          </a:p>
          <a:p>
            <a:pPr algn="r"/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  <a:hlinkClick r:id="rId3"/>
              </a:rPr>
              <a:t>https://github.com/hkproj/transformer-from-scratch-notes</a:t>
            </a:r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 </a:t>
            </a:r>
            <a:endParaRPr lang="en-US" sz="1000" dirty="0">
              <a:solidFill>
                <a:schemeClr val="bg2"/>
              </a:solidFill>
              <a:latin typeface="Trebuchet MS" panose="020B070302020209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6F81A76-ACD6-6B45-92F3-AD4CE1674167}"/>
              </a:ext>
            </a:extLst>
          </p:cNvPr>
          <p:cNvSpPr/>
          <p:nvPr/>
        </p:nvSpPr>
        <p:spPr>
          <a:xfrm>
            <a:off x="972274" y="4687758"/>
            <a:ext cx="1400537" cy="752355"/>
          </a:xfrm>
          <a:prstGeom prst="roundRect">
            <a:avLst/>
          </a:prstGeom>
          <a:solidFill>
            <a:srgbClr val="FBDFE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Input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D24D045-D808-310A-A757-F793E948C2D2}"/>
              </a:ext>
            </a:extLst>
          </p:cNvPr>
          <p:cNvSpPr/>
          <p:nvPr/>
        </p:nvSpPr>
        <p:spPr>
          <a:xfrm>
            <a:off x="972272" y="3688379"/>
            <a:ext cx="1400537" cy="752355"/>
          </a:xfrm>
          <a:prstGeom prst="roundRect">
            <a:avLst/>
          </a:prstGeom>
          <a:solidFill>
            <a:srgbClr val="FEE1BB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74368A8-32C9-7001-B3FB-9D5F07FDCE10}"/>
              </a:ext>
            </a:extLst>
          </p:cNvPr>
          <p:cNvSpPr/>
          <p:nvPr/>
        </p:nvSpPr>
        <p:spPr>
          <a:xfrm>
            <a:off x="972272" y="2689000"/>
            <a:ext cx="1400537" cy="752355"/>
          </a:xfrm>
          <a:prstGeom prst="roundRect">
            <a:avLst/>
          </a:prstGeom>
          <a:solidFill>
            <a:srgbClr val="C2E8F7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Encoder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Output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FF8896-9C13-1305-41EF-5151E15DC4EF}"/>
              </a:ext>
            </a:extLst>
          </p:cNvPr>
          <p:cNvCxnSpPr>
            <a:stCxn id="4" idx="0"/>
            <a:endCxn id="5" idx="2"/>
          </p:cNvCxnSpPr>
          <p:nvPr/>
        </p:nvCxnSpPr>
        <p:spPr>
          <a:xfrm flipH="1" flipV="1">
            <a:off x="1672541" y="4440734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BA228C-151A-63C1-9359-8BCD2434AAA4}"/>
              </a:ext>
            </a:extLst>
          </p:cNvPr>
          <p:cNvCxnSpPr>
            <a:cxnSpLocks/>
            <a:stCxn id="5" idx="0"/>
            <a:endCxn id="6" idx="2"/>
          </p:cNvCxnSpPr>
          <p:nvPr/>
        </p:nvCxnSpPr>
        <p:spPr>
          <a:xfrm flipV="1">
            <a:off x="1672541" y="3441355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A36147-3405-0375-C6DA-B369EACC511C}"/>
              </a:ext>
            </a:extLst>
          </p:cNvPr>
          <p:cNvCxnSpPr/>
          <p:nvPr/>
        </p:nvCxnSpPr>
        <p:spPr>
          <a:xfrm flipH="1" flipV="1">
            <a:off x="1672540" y="5428539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2182A41-43EF-2E10-2DE4-CBB63FC2DCF3}"/>
              </a:ext>
            </a:extLst>
          </p:cNvPr>
          <p:cNvSpPr txBox="1"/>
          <p:nvPr/>
        </p:nvSpPr>
        <p:spPr>
          <a:xfrm>
            <a:off x="822466" y="5880346"/>
            <a:ext cx="170081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&lt;SOS&gt; I love you 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very much &lt;EOS&gt;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4F25D36-B323-7072-4936-37BED467C37B}"/>
              </a:ext>
            </a:extLst>
          </p:cNvPr>
          <p:cNvSpPr/>
          <p:nvPr/>
        </p:nvSpPr>
        <p:spPr>
          <a:xfrm>
            <a:off x="3242841" y="4687758"/>
            <a:ext cx="1400537" cy="752355"/>
          </a:xfrm>
          <a:prstGeom prst="roundRect">
            <a:avLst/>
          </a:prstGeom>
          <a:solidFill>
            <a:srgbClr val="FBDFE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Input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28229EA-965E-1476-6705-5995F3C48F5E}"/>
              </a:ext>
            </a:extLst>
          </p:cNvPr>
          <p:cNvSpPr/>
          <p:nvPr/>
        </p:nvSpPr>
        <p:spPr>
          <a:xfrm>
            <a:off x="3242839" y="3688379"/>
            <a:ext cx="1400537" cy="752355"/>
          </a:xfrm>
          <a:prstGeom prst="roundRect">
            <a:avLst/>
          </a:prstGeom>
          <a:solidFill>
            <a:srgbClr val="FEE1BB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11393D0-13F3-0100-F89F-99B8C6CC0E77}"/>
              </a:ext>
            </a:extLst>
          </p:cNvPr>
          <p:cNvSpPr/>
          <p:nvPr/>
        </p:nvSpPr>
        <p:spPr>
          <a:xfrm>
            <a:off x="3242839" y="2689000"/>
            <a:ext cx="1400537" cy="752355"/>
          </a:xfrm>
          <a:prstGeom prst="roundRect">
            <a:avLst/>
          </a:prstGeom>
          <a:solidFill>
            <a:srgbClr val="C2E8F7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Decoder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Output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86F8B4-3211-2E11-689F-5F2CF4B03BCE}"/>
              </a:ext>
            </a:extLst>
          </p:cNvPr>
          <p:cNvSpPr txBox="1"/>
          <p:nvPr/>
        </p:nvSpPr>
        <p:spPr>
          <a:xfrm>
            <a:off x="3625136" y="5811665"/>
            <a:ext cx="10248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&lt;SOS&gt;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200379-04D2-4D47-6BA9-BCE50B0D03A0}"/>
              </a:ext>
            </a:extLst>
          </p:cNvPr>
          <p:cNvCxnSpPr/>
          <p:nvPr/>
        </p:nvCxnSpPr>
        <p:spPr>
          <a:xfrm flipH="1" flipV="1">
            <a:off x="3943108" y="4424903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2921BE-D9D2-A5FC-7967-62C5C80E84D8}"/>
              </a:ext>
            </a:extLst>
          </p:cNvPr>
          <p:cNvCxnSpPr>
            <a:cxnSpLocks/>
          </p:cNvCxnSpPr>
          <p:nvPr/>
        </p:nvCxnSpPr>
        <p:spPr>
          <a:xfrm flipV="1">
            <a:off x="3943108" y="3425524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D51A95-915C-1AA9-0B65-4136C5847FE3}"/>
              </a:ext>
            </a:extLst>
          </p:cNvPr>
          <p:cNvCxnSpPr/>
          <p:nvPr/>
        </p:nvCxnSpPr>
        <p:spPr>
          <a:xfrm flipH="1" flipV="1">
            <a:off x="3943107" y="5412708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D6CEEB95-5971-87FC-6940-0568E3B95C77}"/>
              </a:ext>
            </a:extLst>
          </p:cNvPr>
          <p:cNvCxnSpPr>
            <a:stCxn id="6" idx="3"/>
            <a:endCxn id="16" idx="1"/>
          </p:cNvCxnSpPr>
          <p:nvPr/>
        </p:nvCxnSpPr>
        <p:spPr>
          <a:xfrm>
            <a:off x="2372809" y="3065178"/>
            <a:ext cx="870030" cy="999379"/>
          </a:xfrm>
          <a:prstGeom prst="bentConnector3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ED6E891-6E77-427C-DE18-A41254E62F69}"/>
              </a:ext>
            </a:extLst>
          </p:cNvPr>
          <p:cNvSpPr/>
          <p:nvPr/>
        </p:nvSpPr>
        <p:spPr>
          <a:xfrm>
            <a:off x="3249424" y="1710576"/>
            <a:ext cx="1400537" cy="752355"/>
          </a:xfrm>
          <a:prstGeom prst="roundRect">
            <a:avLst/>
          </a:prstGeom>
          <a:solidFill>
            <a:srgbClr val="DBDEE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rebuchet MS" panose="020B0703020202090204" pitchFamily="34" charset="0"/>
              </a:rPr>
              <a:t>Linear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8C94805-102B-FB5D-69F1-7D4860E6369C}"/>
              </a:ext>
            </a:extLst>
          </p:cNvPr>
          <p:cNvSpPr/>
          <p:nvPr/>
        </p:nvSpPr>
        <p:spPr>
          <a:xfrm>
            <a:off x="3249424" y="711197"/>
            <a:ext cx="1400537" cy="752355"/>
          </a:xfrm>
          <a:prstGeom prst="roundRect">
            <a:avLst/>
          </a:prstGeom>
          <a:solidFill>
            <a:srgbClr val="CCE8D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Trebuchet MS" panose="020B0703020202090204" pitchFamily="34" charset="0"/>
              </a:rPr>
              <a:t>Softmax</a:t>
            </a:r>
            <a:endParaRPr lang="en-US" sz="1200" dirty="0">
              <a:solidFill>
                <a:schemeClr val="tx1"/>
              </a:solidFill>
              <a:latin typeface="Trebuchet MS" panose="020B070302020209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A9FFB1-AD44-72B0-2437-B15385450BF8}"/>
              </a:ext>
            </a:extLst>
          </p:cNvPr>
          <p:cNvCxnSpPr/>
          <p:nvPr/>
        </p:nvCxnSpPr>
        <p:spPr>
          <a:xfrm flipH="1" flipV="1">
            <a:off x="3949693" y="2447100"/>
            <a:ext cx="2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DCADA5-64F6-8856-DAF1-30A0B357D309}"/>
              </a:ext>
            </a:extLst>
          </p:cNvPr>
          <p:cNvCxnSpPr>
            <a:cxnSpLocks/>
          </p:cNvCxnSpPr>
          <p:nvPr/>
        </p:nvCxnSpPr>
        <p:spPr>
          <a:xfrm flipV="1">
            <a:off x="3949693" y="1447721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C680F3C-6ABE-A45D-D019-82C410139390}"/>
              </a:ext>
            </a:extLst>
          </p:cNvPr>
          <p:cNvCxnSpPr>
            <a:cxnSpLocks/>
          </p:cNvCxnSpPr>
          <p:nvPr/>
        </p:nvCxnSpPr>
        <p:spPr>
          <a:xfrm rot="5400000" flipV="1">
            <a:off x="4770364" y="995739"/>
            <a:ext cx="0" cy="24702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4B202BD-EDA2-C081-EE93-21B8CF683857}"/>
              </a:ext>
            </a:extLst>
          </p:cNvPr>
          <p:cNvSpPr txBox="1"/>
          <p:nvPr/>
        </p:nvSpPr>
        <p:spPr>
          <a:xfrm>
            <a:off x="4137547" y="5811664"/>
            <a:ext cx="170081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684B4E7-B0C1-7CC4-E544-4F8C7353BCED}"/>
              </a:ext>
            </a:extLst>
          </p:cNvPr>
          <p:cNvSpPr txBox="1"/>
          <p:nvPr/>
        </p:nvSpPr>
        <p:spPr>
          <a:xfrm>
            <a:off x="292996" y="1302271"/>
            <a:ext cx="1937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rebuchet MS" panose="020B0703020202090204" pitchFamily="34" charset="0"/>
              </a:rPr>
              <a:t>TIME STEP = 4</a:t>
            </a:r>
            <a:endParaRPr lang="es-ES_tradnl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8F6CE5-444A-8BD3-C24E-B99508B5149F}"/>
              </a:ext>
            </a:extLst>
          </p:cNvPr>
          <p:cNvSpPr txBox="1"/>
          <p:nvPr/>
        </p:nvSpPr>
        <p:spPr>
          <a:xfrm>
            <a:off x="4365048" y="5811663"/>
            <a:ext cx="590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amo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F2EDB3-F4E0-B264-57D3-4B0269BDF975}"/>
              </a:ext>
            </a:extLst>
          </p:cNvPr>
          <p:cNvSpPr txBox="1"/>
          <p:nvPr/>
        </p:nvSpPr>
        <p:spPr>
          <a:xfrm>
            <a:off x="4681599" y="5811663"/>
            <a:ext cx="673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mucho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B58BF8-7B85-6139-3FE1-4F8A628EE711}"/>
              </a:ext>
            </a:extLst>
          </p:cNvPr>
          <p:cNvSpPr txBox="1"/>
          <p:nvPr/>
        </p:nvSpPr>
        <p:spPr>
          <a:xfrm>
            <a:off x="4886859" y="963980"/>
            <a:ext cx="673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&lt;EOS&gt;</a:t>
            </a:r>
          </a:p>
        </p:txBody>
      </p:sp>
    </p:spTree>
    <p:extLst>
      <p:ext uri="{BB962C8B-B14F-4D97-AF65-F5344CB8AC3E}">
        <p14:creationId xmlns:p14="http://schemas.microsoft.com/office/powerpoint/2010/main" val="394652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charset="0"/>
                <a:ea typeface="Trebuchet MS" charset="0"/>
                <a:cs typeface="Trebuchet MS" charset="0"/>
              </a:rPr>
              <a:t>Embeddings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C48858-C9DC-25B3-2208-F7F25392E1DD}"/>
              </a:ext>
            </a:extLst>
          </p:cNvPr>
          <p:cNvPicPr>
            <a:picLocks/>
          </p:cNvPicPr>
          <p:nvPr/>
        </p:nvPicPr>
        <p:blipFill>
          <a:blip r:embed="rId2"/>
          <a:srcRect/>
          <a:stretch/>
        </p:blipFill>
        <p:spPr>
          <a:xfrm>
            <a:off x="802302" y="1958044"/>
            <a:ext cx="810000" cy="786690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2BE64F4D-FE59-13AD-9D76-D06EC03E5F32}"/>
              </a:ext>
            </a:extLst>
          </p:cNvPr>
          <p:cNvGrpSpPr/>
          <p:nvPr/>
        </p:nvGrpSpPr>
        <p:grpSpPr>
          <a:xfrm>
            <a:off x="1791504" y="1701212"/>
            <a:ext cx="4792325" cy="1300357"/>
            <a:chOff x="1791504" y="1701212"/>
            <a:chExt cx="4792325" cy="130035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490B719-D589-E269-3882-BF683E3A1839}"/>
                </a:ext>
              </a:extLst>
            </p:cNvPr>
            <p:cNvGrpSpPr/>
            <p:nvPr/>
          </p:nvGrpSpPr>
          <p:grpSpPr>
            <a:xfrm>
              <a:off x="1791504" y="1701212"/>
              <a:ext cx="4792325" cy="1300357"/>
              <a:chOff x="3979819" y="2349025"/>
              <a:chExt cx="6389766" cy="1733809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2D26355-CE04-6729-FC52-1098B60406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7378" r="18691"/>
              <a:stretch/>
            </p:blipFill>
            <p:spPr>
              <a:xfrm>
                <a:off x="3979819" y="2420652"/>
                <a:ext cx="4669537" cy="1442840"/>
              </a:xfrm>
              <a:prstGeom prst="rect">
                <a:avLst/>
              </a:prstGeom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904519DA-191D-2DDC-B7CD-3F1EAF8FDDD5}"/>
                  </a:ext>
                </a:extLst>
              </p:cNvPr>
              <p:cNvGrpSpPr/>
              <p:nvPr/>
            </p:nvGrpSpPr>
            <p:grpSpPr>
              <a:xfrm>
                <a:off x="4457694" y="2349025"/>
                <a:ext cx="5911891" cy="1733809"/>
                <a:chOff x="2667535" y="2836256"/>
                <a:chExt cx="5911891" cy="1733809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F018EB71-B888-B855-0864-CE567DD8FB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/>
                <a:stretch/>
              </p:blipFill>
              <p:spPr>
                <a:xfrm>
                  <a:off x="2667535" y="2836256"/>
                  <a:ext cx="4555189" cy="1733809"/>
                </a:xfrm>
                <a:prstGeom prst="rect">
                  <a:avLst/>
                </a:prstGeom>
              </p:spPr>
            </p:pic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288AF994-3CCB-ECEA-A884-68827F8E2BD3}"/>
                    </a:ext>
                  </a:extLst>
                </p:cNvPr>
                <p:cNvSpPr/>
                <p:nvPr/>
              </p:nvSpPr>
              <p:spPr>
                <a:xfrm rot="19467606">
                  <a:off x="5937826" y="3673588"/>
                  <a:ext cx="2641600" cy="38599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Down Arrow 9">
                <a:extLst>
                  <a:ext uri="{FF2B5EF4-FFF2-40B4-BE49-F238E27FC236}">
                    <a16:creationId xmlns:a16="http://schemas.microsoft.com/office/drawing/2014/main" id="{0CA7187C-DCA4-23CE-9B77-08B0F1D8A8B8}"/>
                  </a:ext>
                </a:extLst>
              </p:cNvPr>
              <p:cNvSpPr/>
              <p:nvPr/>
            </p:nvSpPr>
            <p:spPr>
              <a:xfrm rot="16200000">
                <a:off x="8637095" y="3447884"/>
                <a:ext cx="223024" cy="323385"/>
              </a:xfrm>
              <a:prstGeom prst="downArrow">
                <a:avLst/>
              </a:prstGeom>
              <a:solidFill>
                <a:srgbClr val="FF93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1" name="Imagen 23" descr="Screen shot 2011-09-26 at 3.09.19 PM.png">
              <a:extLst>
                <a:ext uri="{FF2B5EF4-FFF2-40B4-BE49-F238E27FC236}">
                  <a16:creationId xmlns:a16="http://schemas.microsoft.com/office/drawing/2014/main" id="{422B640E-955B-EF23-E5F2-8575FBC2A9D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55526" y="2609621"/>
              <a:ext cx="633957" cy="257811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D2C8759-C2A6-FB61-5A4E-A2EDB6D2F5BB}"/>
              </a:ext>
            </a:extLst>
          </p:cNvPr>
          <p:cNvSpPr txBox="1"/>
          <p:nvPr/>
        </p:nvSpPr>
        <p:spPr>
          <a:xfrm>
            <a:off x="6224939" y="4324610"/>
            <a:ext cx="2487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Trebuchet MS" panose="020B0703020202090204" pitchFamily="34" charset="0"/>
              </a:rPr>
              <a:t>SCORE:</a:t>
            </a:r>
            <a:r>
              <a:rPr lang="en-US" sz="1400" dirty="0">
                <a:solidFill>
                  <a:schemeClr val="accent2"/>
                </a:solidFill>
                <a:latin typeface="Trebuchet MS" panose="020B0703020202090204" pitchFamily="34" charset="0"/>
              </a:rPr>
              <a:t> </a:t>
            </a:r>
            <a:r>
              <a:rPr lang="en-US" sz="1400" dirty="0">
                <a:solidFill>
                  <a:srgbClr val="0070C0"/>
                </a:solidFill>
                <a:latin typeface="Trebuchet MS" panose="020B0703020202090204" pitchFamily="34" charset="0"/>
              </a:rPr>
              <a:t>It measures how similar the embeddings are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9EA2E0-31DE-E480-894C-B7222123DE5E}"/>
              </a:ext>
            </a:extLst>
          </p:cNvPr>
          <p:cNvSpPr txBox="1"/>
          <p:nvPr/>
        </p:nvSpPr>
        <p:spPr>
          <a:xfrm>
            <a:off x="870118" y="2867432"/>
            <a:ext cx="725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INPUT 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83CE9C-2CAC-1590-839E-33DC5D91EEB7}"/>
              </a:ext>
            </a:extLst>
          </p:cNvPr>
          <p:cNvSpPr txBox="1"/>
          <p:nvPr/>
        </p:nvSpPr>
        <p:spPr>
          <a:xfrm>
            <a:off x="5489365" y="2910323"/>
            <a:ext cx="1104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EMBEDDING 1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C0E571FD-B3EC-428A-2752-45878774C5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644" y="3190517"/>
            <a:ext cx="406400" cy="2921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5522105-6CF5-ED53-1550-F80A3C3135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8836" y="1514928"/>
            <a:ext cx="241300" cy="431800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B87CAA93-5D71-EF09-EB25-D0C4D70A0156}"/>
              </a:ext>
            </a:extLst>
          </p:cNvPr>
          <p:cNvGrpSpPr/>
          <p:nvPr/>
        </p:nvGrpSpPr>
        <p:grpSpPr>
          <a:xfrm>
            <a:off x="5844157" y="3140622"/>
            <a:ext cx="2538352" cy="2099900"/>
            <a:chOff x="5844157" y="3271252"/>
            <a:chExt cx="2538352" cy="20999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697D998-DDD1-97E9-C820-69F5743F0B93}"/>
                </a:ext>
              </a:extLst>
            </p:cNvPr>
            <p:cNvSpPr/>
            <p:nvPr/>
          </p:nvSpPr>
          <p:spPr>
            <a:xfrm>
              <a:off x="5885137" y="4033333"/>
              <a:ext cx="211932" cy="2434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 b="1" dirty="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E1D0614-CD6A-87E8-6DA5-0ABD86D28F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7114" y="3271252"/>
              <a:ext cx="3989" cy="7315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BEC07CF-7E14-FF66-28C1-C9441AF29292}"/>
                </a:ext>
              </a:extLst>
            </p:cNvPr>
            <p:cNvSpPr/>
            <p:nvPr/>
          </p:nvSpPr>
          <p:spPr>
            <a:xfrm>
              <a:off x="5844157" y="4030319"/>
              <a:ext cx="30489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 err="1">
                  <a:latin typeface="Trebuchet MS" panose="020B0703020202090204" pitchFamily="34" charset="0"/>
                </a:rPr>
                <a:t>sc</a:t>
              </a:r>
              <a:endParaRPr lang="en-US" sz="1000" dirty="0">
                <a:latin typeface="Trebuchet MS" panose="020B0703020202090204" pitchFamily="34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6B1A2DE-5264-43C8-3759-CA6C10CF85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7617" y="4113997"/>
              <a:ext cx="26609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887A6A8-084A-772E-84ED-53D8FF0F4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2085" y="4273872"/>
              <a:ext cx="0" cy="10972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2C5ABBF-F5BF-CBA8-DFA1-FA3A7EAA5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15609" y="3845677"/>
              <a:ext cx="1866900" cy="46990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7EDF2FA-50B3-5CF1-8712-545D181DA9D5}"/>
              </a:ext>
            </a:extLst>
          </p:cNvPr>
          <p:cNvGrpSpPr/>
          <p:nvPr/>
        </p:nvGrpSpPr>
        <p:grpSpPr>
          <a:xfrm>
            <a:off x="802302" y="4815067"/>
            <a:ext cx="8001977" cy="1821099"/>
            <a:chOff x="802302" y="4815067"/>
            <a:chExt cx="8001977" cy="182109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DEB9DAA-39C3-0516-CBFE-5EDE9A215DB1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rcRect/>
            <a:stretch/>
          </p:blipFill>
          <p:spPr>
            <a:xfrm>
              <a:off x="802302" y="5111873"/>
              <a:ext cx="810000" cy="7614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8B80381-C2C5-6237-39E4-4D3C55373B5F}"/>
                </a:ext>
              </a:extLst>
            </p:cNvPr>
            <p:cNvGrpSpPr/>
            <p:nvPr/>
          </p:nvGrpSpPr>
          <p:grpSpPr>
            <a:xfrm>
              <a:off x="1791504" y="4887083"/>
              <a:ext cx="4687821" cy="1300357"/>
              <a:chOff x="3979819" y="2349025"/>
              <a:chExt cx="6250429" cy="1733809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44242362-7BE1-1865-CA19-064ADD7D8A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7378" r="18691"/>
              <a:stretch/>
            </p:blipFill>
            <p:spPr>
              <a:xfrm>
                <a:off x="3979819" y="2420652"/>
                <a:ext cx="4669537" cy="1442840"/>
              </a:xfrm>
              <a:prstGeom prst="rect">
                <a:avLst/>
              </a:prstGeom>
            </p:spPr>
          </p:pic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4DAACBC-F974-8367-3566-F8C79DB8756B}"/>
                  </a:ext>
                </a:extLst>
              </p:cNvPr>
              <p:cNvGrpSpPr/>
              <p:nvPr/>
            </p:nvGrpSpPr>
            <p:grpSpPr>
              <a:xfrm>
                <a:off x="4457694" y="2349025"/>
                <a:ext cx="5772554" cy="1733809"/>
                <a:chOff x="2667535" y="2836256"/>
                <a:chExt cx="5772554" cy="1733809"/>
              </a:xfrm>
            </p:grpSpPr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EEC46891-D121-37AB-32CA-BF7CC9A680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/>
                <a:stretch/>
              </p:blipFill>
              <p:spPr>
                <a:xfrm>
                  <a:off x="2667535" y="2836256"/>
                  <a:ext cx="4555189" cy="1733809"/>
                </a:xfrm>
                <a:prstGeom prst="rect">
                  <a:avLst/>
                </a:prstGeom>
              </p:spPr>
            </p:pic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A0AA288-6DEE-9D4A-3A3F-0290234415A3}"/>
                    </a:ext>
                  </a:extLst>
                </p:cNvPr>
                <p:cNvSpPr/>
                <p:nvPr/>
              </p:nvSpPr>
              <p:spPr>
                <a:xfrm rot="19467606">
                  <a:off x="5798489" y="3760674"/>
                  <a:ext cx="2641600" cy="38599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" name="Down Arrow 17">
                <a:extLst>
                  <a:ext uri="{FF2B5EF4-FFF2-40B4-BE49-F238E27FC236}">
                    <a16:creationId xmlns:a16="http://schemas.microsoft.com/office/drawing/2014/main" id="{BAC27605-25E7-FBC8-585E-FCBEF2261CC5}"/>
                  </a:ext>
                </a:extLst>
              </p:cNvPr>
              <p:cNvSpPr/>
              <p:nvPr/>
            </p:nvSpPr>
            <p:spPr>
              <a:xfrm rot="16200000">
                <a:off x="8637095" y="3447884"/>
                <a:ext cx="223024" cy="323385"/>
              </a:xfrm>
              <a:prstGeom prst="downArrow">
                <a:avLst/>
              </a:prstGeom>
              <a:solidFill>
                <a:srgbClr val="FF93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2" name="Imagen 23" descr="Screen shot 2011-09-26 at 3.09.19 PM.png">
              <a:extLst>
                <a:ext uri="{FF2B5EF4-FFF2-40B4-BE49-F238E27FC236}">
                  <a16:creationId xmlns:a16="http://schemas.microsoft.com/office/drawing/2014/main" id="{F8C72738-8221-21D8-2E63-D99AA49A512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55526" y="5689568"/>
              <a:ext cx="633957" cy="257811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213336F-0ADA-8DDF-9A8F-006612243FC7}"/>
                </a:ext>
              </a:extLst>
            </p:cNvPr>
            <p:cNvSpPr txBox="1"/>
            <p:nvPr/>
          </p:nvSpPr>
          <p:spPr>
            <a:xfrm>
              <a:off x="870118" y="6017180"/>
              <a:ext cx="7253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200" dirty="0">
                  <a:latin typeface="Trebuchet MS" panose="020B0703020202090204" pitchFamily="34" charset="0"/>
                </a:rPr>
                <a:t>INPUT 2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FBB40BD-8988-FF29-1BE4-8A76BD0C7624}"/>
                </a:ext>
              </a:extLst>
            </p:cNvPr>
            <p:cNvSpPr txBox="1"/>
            <p:nvPr/>
          </p:nvSpPr>
          <p:spPr>
            <a:xfrm>
              <a:off x="5489365" y="6031330"/>
              <a:ext cx="1104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200" dirty="0">
                  <a:latin typeface="Trebuchet MS" panose="020B0703020202090204" pitchFamily="34" charset="0"/>
                </a:rPr>
                <a:t>EMBEDDING 2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7CEFDEE-7247-1D7C-A6B8-AFFE35D2B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42644" y="6344066"/>
              <a:ext cx="406400" cy="2921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A47643C-0CBE-0F79-5823-993342D7C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28836" y="4815067"/>
              <a:ext cx="241300" cy="43180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327AC00C-3693-FD51-EA6A-A7BE873BF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683379" y="5625260"/>
              <a:ext cx="2120900" cy="469900"/>
            </a:xfrm>
            <a:prstGeom prst="rect">
              <a:avLst/>
            </a:prstGeom>
          </p:spPr>
        </p:pic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0F684964-4A41-8535-85E8-E80BE299D2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83379" y="2538464"/>
            <a:ext cx="2120900" cy="4699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C3186C54-165A-5C3B-D8EA-CF78149D2727}"/>
              </a:ext>
            </a:extLst>
          </p:cNvPr>
          <p:cNvSpPr txBox="1"/>
          <p:nvPr/>
        </p:nvSpPr>
        <p:spPr>
          <a:xfrm>
            <a:off x="6224938" y="740196"/>
            <a:ext cx="24877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Trebuchet MS" panose="020B0703020202090204" pitchFamily="34" charset="0"/>
              </a:rPr>
              <a:t>EMBEDDINGS:</a:t>
            </a:r>
            <a:r>
              <a:rPr lang="en-US" sz="1400" dirty="0">
                <a:solidFill>
                  <a:schemeClr val="accent2"/>
                </a:solidFill>
                <a:latin typeface="Trebuchet MS" panose="020B0703020202090204" pitchFamily="34" charset="0"/>
              </a:rPr>
              <a:t> </a:t>
            </a:r>
            <a:r>
              <a:rPr lang="en-US" sz="1400" dirty="0">
                <a:solidFill>
                  <a:srgbClr val="0070C0"/>
                </a:solidFill>
                <a:latin typeface="Trebuchet MS" panose="020B0703020202090204" pitchFamily="34" charset="0"/>
              </a:rPr>
              <a:t>vectors of n elements that describe the input. Typically, they have a norm equal to 1, and n=512. </a:t>
            </a:r>
            <a:endParaRPr lang="en-US" sz="1400" dirty="0">
              <a:latin typeface="Trebuchet MS" panose="020B070302020209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E3AF863-E01C-49A8-A0AB-8AD730BAFE81}"/>
              </a:ext>
            </a:extLst>
          </p:cNvPr>
          <p:cNvSpPr txBox="1"/>
          <p:nvPr/>
        </p:nvSpPr>
        <p:spPr>
          <a:xfrm>
            <a:off x="6231151" y="4868729"/>
            <a:ext cx="24877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Trebuchet MS" panose="020B0703020202090204" pitchFamily="34" charset="0"/>
              </a:rPr>
              <a:t>HIGH → similar</a:t>
            </a:r>
          </a:p>
          <a:p>
            <a:r>
              <a:rPr lang="en-US" dirty="0">
                <a:solidFill>
                  <a:srgbClr val="FF0000"/>
                </a:solidFill>
                <a:latin typeface="Trebuchet MS" panose="020B0703020202090204" pitchFamily="34" charset="0"/>
              </a:rPr>
              <a:t>LOW  → different</a:t>
            </a:r>
          </a:p>
          <a:p>
            <a:endParaRPr lang="en-US" sz="14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47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6" grpId="0"/>
      <p:bldP spid="52" grpId="0"/>
      <p:bldP spid="5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3983" y="2857500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71224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E59694-80E4-78B1-3446-98D77678E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88704"/>
            <a:ext cx="7772400" cy="42237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BF5390-B120-78F7-CC3C-EDB0F89E73EF}"/>
              </a:ext>
            </a:extLst>
          </p:cNvPr>
          <p:cNvSpPr txBox="1"/>
          <p:nvPr/>
        </p:nvSpPr>
        <p:spPr>
          <a:xfrm>
            <a:off x="478971" y="6041571"/>
            <a:ext cx="8327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Dosovitskiy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Alexey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Lucas Beyer, Alexander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Kolesnikov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Dirk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Weissenborn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Xiaohua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Zhai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Thomas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Unterthiner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Mostafa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Dehghani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et al. "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image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is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worth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16x16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words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: Transformers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for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image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recognition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at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scale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."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arXiv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preprint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arXiv:2010.11929 (2020).</a:t>
            </a:r>
          </a:p>
        </p:txBody>
      </p:sp>
    </p:spTree>
    <p:extLst>
      <p:ext uri="{BB962C8B-B14F-4D97-AF65-F5344CB8AC3E}">
        <p14:creationId xmlns:p14="http://schemas.microsoft.com/office/powerpoint/2010/main" val="1250729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74C427-C5D8-A6AC-E6DD-920D7FD25F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91539" y="1684308"/>
            <a:ext cx="2011680" cy="201168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0593C06-7AB7-9E9C-6BA0-B61A128A2F8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591539" y="1687963"/>
            <a:ext cx="2011680" cy="200802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10D0EF5-7DC5-3547-5E0B-EBF510BE49F2}"/>
              </a:ext>
            </a:extLst>
          </p:cNvPr>
          <p:cNvSpPr txBox="1"/>
          <p:nvPr/>
        </p:nvSpPr>
        <p:spPr>
          <a:xfrm>
            <a:off x="2071535" y="4031453"/>
            <a:ext cx="505168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Example: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ViT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 in Face Recognition</a:t>
            </a:r>
          </a:p>
        </p:txBody>
      </p:sp>
    </p:spTree>
    <p:extLst>
      <p:ext uri="{BB962C8B-B14F-4D97-AF65-F5344CB8AC3E}">
        <p14:creationId xmlns:p14="http://schemas.microsoft.com/office/powerpoint/2010/main" val="2359966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07FAD84-8EAC-C2C7-DFA6-9C9873905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24" y="3262356"/>
            <a:ext cx="1463040" cy="1463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74C427-C5D8-A6AC-E6DD-920D7FD25F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6984" y="1797263"/>
            <a:ext cx="4389120" cy="43891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10D0EF5-7DC5-3547-5E0B-EBF510BE49F2}"/>
              </a:ext>
            </a:extLst>
          </p:cNvPr>
          <p:cNvSpPr txBox="1"/>
          <p:nvPr/>
        </p:nvSpPr>
        <p:spPr>
          <a:xfrm>
            <a:off x="4034151" y="6186383"/>
            <a:ext cx="78765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48x48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592AED-22A1-401D-9A19-663306049462}"/>
              </a:ext>
            </a:extLst>
          </p:cNvPr>
          <p:cNvSpPr/>
          <p:nvPr/>
        </p:nvSpPr>
        <p:spPr>
          <a:xfrm>
            <a:off x="326984" y="1801368"/>
            <a:ext cx="1463040" cy="146304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A36F01-CE54-D038-AC71-D78E3B248C66}"/>
              </a:ext>
            </a:extLst>
          </p:cNvPr>
          <p:cNvSpPr/>
          <p:nvPr/>
        </p:nvSpPr>
        <p:spPr>
          <a:xfrm>
            <a:off x="1790024" y="1801368"/>
            <a:ext cx="1463040" cy="146304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6AA05B-9E0C-95C1-13EA-039C2C275534}"/>
              </a:ext>
            </a:extLst>
          </p:cNvPr>
          <p:cNvSpPr/>
          <p:nvPr/>
        </p:nvSpPr>
        <p:spPr>
          <a:xfrm>
            <a:off x="3253064" y="1801368"/>
            <a:ext cx="1463040" cy="146304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BE873F-F2D3-E5F2-8C42-C4074611C86B}"/>
              </a:ext>
            </a:extLst>
          </p:cNvPr>
          <p:cNvSpPr/>
          <p:nvPr/>
        </p:nvSpPr>
        <p:spPr>
          <a:xfrm>
            <a:off x="326984" y="3264408"/>
            <a:ext cx="1463040" cy="146304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8C5BC4-5EFD-92DF-35D3-454E6171F748}"/>
              </a:ext>
            </a:extLst>
          </p:cNvPr>
          <p:cNvSpPr/>
          <p:nvPr/>
        </p:nvSpPr>
        <p:spPr>
          <a:xfrm>
            <a:off x="1790024" y="3264408"/>
            <a:ext cx="1463040" cy="146304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2F9AAC-3DAC-8C1E-4179-7FC0003BFF62}"/>
              </a:ext>
            </a:extLst>
          </p:cNvPr>
          <p:cNvSpPr/>
          <p:nvPr/>
        </p:nvSpPr>
        <p:spPr>
          <a:xfrm>
            <a:off x="3253064" y="3264408"/>
            <a:ext cx="1463040" cy="146304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CC3638-5D95-176F-2475-76031E05AB2E}"/>
              </a:ext>
            </a:extLst>
          </p:cNvPr>
          <p:cNvSpPr/>
          <p:nvPr/>
        </p:nvSpPr>
        <p:spPr>
          <a:xfrm>
            <a:off x="326984" y="4727448"/>
            <a:ext cx="1463040" cy="146304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8B4D4E-64AA-DA58-6590-59D0BB7605E8}"/>
              </a:ext>
            </a:extLst>
          </p:cNvPr>
          <p:cNvSpPr/>
          <p:nvPr/>
        </p:nvSpPr>
        <p:spPr>
          <a:xfrm>
            <a:off x="1790024" y="4727448"/>
            <a:ext cx="1463040" cy="146304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AEF8D0-4794-023A-1121-059343985FF8}"/>
              </a:ext>
            </a:extLst>
          </p:cNvPr>
          <p:cNvSpPr/>
          <p:nvPr/>
        </p:nvSpPr>
        <p:spPr>
          <a:xfrm>
            <a:off x="3253064" y="4727448"/>
            <a:ext cx="1463040" cy="146304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81D410-CC2E-DFC9-58EF-485CF601F83B}"/>
              </a:ext>
            </a:extLst>
          </p:cNvPr>
          <p:cNvSpPr/>
          <p:nvPr/>
        </p:nvSpPr>
        <p:spPr>
          <a:xfrm>
            <a:off x="3259010" y="3266460"/>
            <a:ext cx="1463040" cy="1463040"/>
          </a:xfrm>
          <a:prstGeom prst="rect">
            <a:avLst/>
          </a:prstGeom>
          <a:noFill/>
          <a:ln w="5715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16210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0D0EF5-7DC5-3547-5E0B-EBF510BE49F2}"/>
              </a:ext>
            </a:extLst>
          </p:cNvPr>
          <p:cNvSpPr txBox="1"/>
          <p:nvPr/>
        </p:nvSpPr>
        <p:spPr>
          <a:xfrm>
            <a:off x="3200774" y="5515051"/>
            <a:ext cx="78765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16x16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A0D8E1-8B28-9571-ACFF-1023EFF89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36" y="2497238"/>
            <a:ext cx="2926080" cy="2926080"/>
          </a:xfrm>
          <a:prstGeom prst="rect">
            <a:avLst/>
          </a:prstGeom>
          <a:ln w="31750">
            <a:noFill/>
          </a:ln>
        </p:spPr>
      </p:pic>
    </p:spTree>
    <p:extLst>
      <p:ext uri="{BB962C8B-B14F-4D97-AF65-F5344CB8AC3E}">
        <p14:creationId xmlns:p14="http://schemas.microsoft.com/office/powerpoint/2010/main" val="909715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FD46C6E-9DDC-AD5F-2D71-8516CF658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652" y="2497238"/>
            <a:ext cx="182880" cy="292608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C73048D-ECB0-DFCD-D66A-B65077685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532" y="2497238"/>
            <a:ext cx="182880" cy="292608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2293F4E-9962-4823-BE9D-0AC5FF583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412" y="2497238"/>
            <a:ext cx="182880" cy="292608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7202DB5-A1A1-AAEA-08B7-70CDABE66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4292" y="2497238"/>
            <a:ext cx="182880" cy="292608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8A0BAB3-74C9-D45D-AC74-58EF41CC6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7172" y="2497238"/>
            <a:ext cx="182880" cy="29260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FCE684-9B2C-2877-662A-D0279CB1D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0052" y="2497238"/>
            <a:ext cx="182880" cy="292608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E581C33-427F-F570-FCD1-4EC76363CA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2932" y="2497238"/>
            <a:ext cx="182880" cy="292608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6C50433-2940-D861-5D09-910426F70A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25812" y="2497238"/>
            <a:ext cx="182880" cy="292608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6F76750-7577-FB9C-B140-FC3A14A265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8692" y="2497238"/>
            <a:ext cx="182880" cy="292608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E7E7428-7A82-47AB-C828-89C5C82BBB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91572" y="2497238"/>
            <a:ext cx="182880" cy="292608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B13FAEF-93A8-0373-5B40-C320E772DF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4452" y="2497238"/>
            <a:ext cx="182880" cy="292608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5CD4456-9A05-A1E2-F141-4CF688FD66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57332" y="2497238"/>
            <a:ext cx="182880" cy="292608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5A6E6EE-F73E-60EF-CA96-0C77E682E5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40212" y="2497238"/>
            <a:ext cx="182880" cy="29260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E07BEA2-2DA5-A98E-C04D-7410B68119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23092" y="2497238"/>
            <a:ext cx="182880" cy="292608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1F941A4-3E80-4747-8219-F5CCEAE6C38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05972" y="2497238"/>
            <a:ext cx="182880" cy="292608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25F3ADA-3C04-682E-CBDD-9DF6761439F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88852" y="2497238"/>
            <a:ext cx="182880" cy="292608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5CB0610-5229-8645-3F7C-A8956C8C0C11}"/>
              </a:ext>
            </a:extLst>
          </p:cNvPr>
          <p:cNvSpPr txBox="1"/>
          <p:nvPr/>
        </p:nvSpPr>
        <p:spPr>
          <a:xfrm>
            <a:off x="3200774" y="5515051"/>
            <a:ext cx="78765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16x16</a:t>
            </a:r>
          </a:p>
        </p:txBody>
      </p:sp>
    </p:spTree>
    <p:extLst>
      <p:ext uri="{BB962C8B-B14F-4D97-AF65-F5344CB8AC3E}">
        <p14:creationId xmlns:p14="http://schemas.microsoft.com/office/powerpoint/2010/main" val="3223646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FD46C6E-9DDC-AD5F-2D71-8516CF658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508" y="182880"/>
            <a:ext cx="45720" cy="7315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C73048D-ECB0-DFCD-D66A-B65077685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532" y="2497238"/>
            <a:ext cx="182880" cy="292608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2293F4E-9962-4823-BE9D-0AC5FF583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412" y="2497238"/>
            <a:ext cx="182880" cy="292608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7202DB5-A1A1-AAEA-08B7-70CDABE66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4292" y="2497238"/>
            <a:ext cx="182880" cy="292608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8A0BAB3-74C9-D45D-AC74-58EF41CC6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7172" y="2497238"/>
            <a:ext cx="182880" cy="29260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FCE684-9B2C-2877-662A-D0279CB1D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0052" y="2497238"/>
            <a:ext cx="182880" cy="292608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E581C33-427F-F570-FCD1-4EC76363CA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2932" y="2497238"/>
            <a:ext cx="182880" cy="292608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6C50433-2940-D861-5D09-910426F70A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25812" y="2497238"/>
            <a:ext cx="182880" cy="292608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6F76750-7577-FB9C-B140-FC3A14A265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8692" y="2497238"/>
            <a:ext cx="182880" cy="292608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E7E7428-7A82-47AB-C828-89C5C82BBB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91572" y="2497238"/>
            <a:ext cx="182880" cy="292608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B13FAEF-93A8-0373-5B40-C320E772DF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4452" y="2497238"/>
            <a:ext cx="182880" cy="292608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5CD4456-9A05-A1E2-F141-4CF688FD66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57332" y="2497238"/>
            <a:ext cx="182880" cy="292608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5A6E6EE-F73E-60EF-CA96-0C77E682E5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40212" y="2497238"/>
            <a:ext cx="182880" cy="29260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E07BEA2-2DA5-A98E-C04D-7410B68119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23092" y="2497238"/>
            <a:ext cx="182880" cy="292608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1F941A4-3E80-4747-8219-F5CCEAE6C38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05972" y="2497238"/>
            <a:ext cx="182880" cy="292608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25F3ADA-3C04-682E-CBDD-9DF6761439F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88852" y="2497238"/>
            <a:ext cx="182880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223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FD46C6E-9DDC-AD5F-2D71-8516CF658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82880"/>
            <a:ext cx="45720" cy="7315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C73048D-ECB0-DFCD-D66A-B65077685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097280"/>
            <a:ext cx="45720" cy="73152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2293F4E-9962-4823-BE9D-0AC5FF583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011680"/>
            <a:ext cx="45720" cy="73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7202DB5-A1A1-AAEA-08B7-70CDABE66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4292" y="2497238"/>
            <a:ext cx="182880" cy="292608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8A0BAB3-74C9-D45D-AC74-58EF41CC6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7172" y="2497238"/>
            <a:ext cx="182880" cy="29260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FCE684-9B2C-2877-662A-D0279CB1D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0052" y="2497238"/>
            <a:ext cx="182880" cy="292608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E581C33-427F-F570-FCD1-4EC76363CA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2932" y="2497238"/>
            <a:ext cx="182880" cy="292608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6C50433-2940-D861-5D09-910426F70A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25812" y="2497238"/>
            <a:ext cx="182880" cy="292608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6F76750-7577-FB9C-B140-FC3A14A265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8692" y="2497238"/>
            <a:ext cx="182880" cy="292608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E7E7428-7A82-47AB-C828-89C5C82BBB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91572" y="2497238"/>
            <a:ext cx="182880" cy="292608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B13FAEF-93A8-0373-5B40-C320E772DF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4452" y="2497238"/>
            <a:ext cx="182880" cy="292608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5CD4456-9A05-A1E2-F141-4CF688FD66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57332" y="2497238"/>
            <a:ext cx="182880" cy="292608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5A6E6EE-F73E-60EF-CA96-0C77E682E5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40212" y="2497238"/>
            <a:ext cx="182880" cy="29260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E07BEA2-2DA5-A98E-C04D-7410B68119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23092" y="2497238"/>
            <a:ext cx="182880" cy="292608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1F941A4-3E80-4747-8219-F5CCEAE6C38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05972" y="2497238"/>
            <a:ext cx="182880" cy="292608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25F3ADA-3C04-682E-CBDD-9DF6761439F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88852" y="2497238"/>
            <a:ext cx="182880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894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FD46C6E-9DDC-AD5F-2D71-8516CF658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82880"/>
            <a:ext cx="45720" cy="7315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C73048D-ECB0-DFCD-D66A-B65077685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097280"/>
            <a:ext cx="45720" cy="73152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2293F4E-9962-4823-BE9D-0AC5FF583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011680"/>
            <a:ext cx="45720" cy="73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7202DB5-A1A1-AAEA-08B7-70CDABE66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2926080"/>
            <a:ext cx="45720" cy="7315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8A0BAB3-74C9-D45D-AC74-58EF41CC6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3840480"/>
            <a:ext cx="45720" cy="73152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FCE684-9B2C-2877-662A-D0279CB1D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4754880"/>
            <a:ext cx="45720" cy="7315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E581C33-427F-F570-FCD1-4EC76363CA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5200" y="5669280"/>
            <a:ext cx="45720" cy="7315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6C50433-2940-D861-5D09-910426F70A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25812" y="2497238"/>
            <a:ext cx="182880" cy="292608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6F76750-7577-FB9C-B140-FC3A14A265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8692" y="2497238"/>
            <a:ext cx="182880" cy="292608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E7E7428-7A82-47AB-C828-89C5C82BBB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91572" y="2497238"/>
            <a:ext cx="182880" cy="292608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B13FAEF-93A8-0373-5B40-C320E772DF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4452" y="2497238"/>
            <a:ext cx="182880" cy="292608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5CD4456-9A05-A1E2-F141-4CF688FD66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57332" y="2497238"/>
            <a:ext cx="182880" cy="292608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5A6E6EE-F73E-60EF-CA96-0C77E682E5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40212" y="2497238"/>
            <a:ext cx="182880" cy="29260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E07BEA2-2DA5-A98E-C04D-7410B68119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23092" y="2497238"/>
            <a:ext cx="182880" cy="292608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1F941A4-3E80-4747-8219-F5CCEAE6C38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05972" y="2497238"/>
            <a:ext cx="182880" cy="292608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25F3ADA-3C04-682E-CBDD-9DF6761439F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88852" y="2497238"/>
            <a:ext cx="182880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36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FD46C6E-9DDC-AD5F-2D71-8516CF658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-4328160"/>
            <a:ext cx="45720" cy="7315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C73048D-ECB0-DFCD-D66A-B65077685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-3413760"/>
            <a:ext cx="45720" cy="73152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2293F4E-9962-4823-BE9D-0AC5FF583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-2499360"/>
            <a:ext cx="45720" cy="73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7202DB5-A1A1-AAEA-08B7-70CDABE66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-1584960"/>
            <a:ext cx="45720" cy="7315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8A0BAB3-74C9-D45D-AC74-58EF41CC6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-670560"/>
            <a:ext cx="45720" cy="73152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FCE684-9B2C-2877-662A-D0279CB1D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91440"/>
            <a:ext cx="45720" cy="7315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E581C33-427F-F570-FCD1-4EC76363CA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5200" y="1097280"/>
            <a:ext cx="45720" cy="7315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6C50433-2940-D861-5D09-910426F70A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5200" y="2011680"/>
            <a:ext cx="45720" cy="73152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6F76750-7577-FB9C-B140-FC3A14A265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5200" y="2926080"/>
            <a:ext cx="45720" cy="73152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E7E7428-7A82-47AB-C828-89C5C82BBB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15200" y="3840480"/>
            <a:ext cx="45720" cy="73152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B13FAEF-93A8-0373-5B40-C320E772DF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15200" y="4754880"/>
            <a:ext cx="45720" cy="73152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5CD4456-9A05-A1E2-F141-4CF688FD66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15200" y="5669280"/>
            <a:ext cx="45720" cy="7315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5A6E6EE-F73E-60EF-CA96-0C77E682E5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40212" y="2497238"/>
            <a:ext cx="182880" cy="29260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E07BEA2-2DA5-A98E-C04D-7410B68119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23092" y="2497238"/>
            <a:ext cx="182880" cy="292608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1F941A4-3E80-4747-8219-F5CCEAE6C38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05972" y="2497238"/>
            <a:ext cx="182880" cy="292608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25F3ADA-3C04-682E-CBDD-9DF6761439F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88852" y="2497238"/>
            <a:ext cx="182880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24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charset="0"/>
                <a:ea typeface="Trebuchet MS" charset="0"/>
                <a:cs typeface="Trebuchet MS" charset="0"/>
              </a:rPr>
              <a:t>Embeddings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C0E571FD-B3EC-428A-2752-45878774C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551" y="1831974"/>
            <a:ext cx="406400" cy="2921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5522105-6CF5-ED53-1550-F80A3C313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256" y="1188358"/>
            <a:ext cx="241300" cy="431800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B87CAA93-5D71-EF09-EB25-D0C4D70A0156}"/>
              </a:ext>
            </a:extLst>
          </p:cNvPr>
          <p:cNvGrpSpPr/>
          <p:nvPr/>
        </p:nvGrpSpPr>
        <p:grpSpPr>
          <a:xfrm>
            <a:off x="4550927" y="2474414"/>
            <a:ext cx="2538352" cy="1734140"/>
            <a:chOff x="5844157" y="3271252"/>
            <a:chExt cx="2538352" cy="173414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697D998-DDD1-97E9-C820-69F5743F0B93}"/>
                </a:ext>
              </a:extLst>
            </p:cNvPr>
            <p:cNvSpPr/>
            <p:nvPr/>
          </p:nvSpPr>
          <p:spPr>
            <a:xfrm>
              <a:off x="5885137" y="4033333"/>
              <a:ext cx="211932" cy="2434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25" b="1" dirty="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E1D0614-CD6A-87E8-6DA5-0ABD86D28F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7114" y="3271252"/>
              <a:ext cx="3989" cy="7315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BEC07CF-7E14-FF66-28C1-C9441AF29292}"/>
                </a:ext>
              </a:extLst>
            </p:cNvPr>
            <p:cNvSpPr/>
            <p:nvPr/>
          </p:nvSpPr>
          <p:spPr>
            <a:xfrm>
              <a:off x="5844157" y="4030319"/>
              <a:ext cx="30489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b="1" dirty="0" err="1">
                  <a:latin typeface="Trebuchet MS" panose="020B0703020202090204" pitchFamily="34" charset="0"/>
                </a:rPr>
                <a:t>sc</a:t>
              </a:r>
              <a:endParaRPr lang="en-US" sz="1000" dirty="0">
                <a:latin typeface="Trebuchet MS" panose="020B0703020202090204" pitchFamily="34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6B1A2DE-5264-43C8-3759-CA6C10CF85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7617" y="4113997"/>
              <a:ext cx="26609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887A6A8-084A-772E-84ED-53D8FF0F4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2085" y="4273872"/>
              <a:ext cx="0" cy="7315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2C5ABBF-F5BF-CBA8-DFA1-FA3A7EAA5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5609" y="3845677"/>
              <a:ext cx="1866900" cy="469900"/>
            </a:xfrm>
            <a:prstGeom prst="rect">
              <a:avLst/>
            </a:prstGeom>
          </p:spPr>
        </p:pic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97CEFDEE-7247-1D7C-A6B8-AFFE35D2B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551" y="4763459"/>
            <a:ext cx="406400" cy="2921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A47643C-0CBE-0F79-5823-993342D7C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256" y="4109670"/>
            <a:ext cx="241300" cy="4318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27AC00C-3693-FD51-EA6A-A7BE873BFB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5377" y="4585659"/>
            <a:ext cx="2120900" cy="4699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F684964-4A41-8535-85E8-E80BE299D2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9486" y="1676073"/>
            <a:ext cx="2120900" cy="4699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A43303A-577B-049E-E825-560E0AB968F6}"/>
              </a:ext>
            </a:extLst>
          </p:cNvPr>
          <p:cNvCxnSpPr>
            <a:cxnSpLocks/>
          </p:cNvCxnSpPr>
          <p:nvPr/>
        </p:nvCxnSpPr>
        <p:spPr>
          <a:xfrm>
            <a:off x="2923154" y="1978502"/>
            <a:ext cx="1177265" cy="0"/>
          </a:xfrm>
          <a:prstGeom prst="straightConnector1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13E35D1-0CE8-5C90-9582-274EECF5C3D7}"/>
              </a:ext>
            </a:extLst>
          </p:cNvPr>
          <p:cNvSpPr/>
          <p:nvPr/>
        </p:nvSpPr>
        <p:spPr>
          <a:xfrm>
            <a:off x="3331026" y="1825800"/>
            <a:ext cx="331273" cy="3013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2708BB0-85AC-3DBB-0468-3D8C59321501}"/>
              </a:ext>
            </a:extLst>
          </p:cNvPr>
          <p:cNvCxnSpPr>
            <a:cxnSpLocks/>
          </p:cNvCxnSpPr>
          <p:nvPr/>
        </p:nvCxnSpPr>
        <p:spPr>
          <a:xfrm>
            <a:off x="2923154" y="4884866"/>
            <a:ext cx="1177265" cy="0"/>
          </a:xfrm>
          <a:prstGeom prst="straightConnector1">
            <a:avLst/>
          </a:prstGeom>
          <a:ln w="444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EAA55B7-CA89-97E8-6722-AB052920F5DB}"/>
              </a:ext>
            </a:extLst>
          </p:cNvPr>
          <p:cNvSpPr/>
          <p:nvPr/>
        </p:nvSpPr>
        <p:spPr>
          <a:xfrm>
            <a:off x="3331026" y="4732164"/>
            <a:ext cx="331273" cy="3013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15339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FD46C6E-9DDC-AD5F-2D71-8516CF658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-8808720"/>
            <a:ext cx="45720" cy="7315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C73048D-ECB0-DFCD-D66A-B65077685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-7894320"/>
            <a:ext cx="45720" cy="73152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2293F4E-9962-4823-BE9D-0AC5FF583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-6979920"/>
            <a:ext cx="45720" cy="73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7202DB5-A1A1-AAEA-08B7-70CDABE66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-6065520"/>
            <a:ext cx="45720" cy="7315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8A0BAB3-74C9-D45D-AC74-58EF41CC6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-5151120"/>
            <a:ext cx="45720" cy="73152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AFCE684-9B2C-2877-662A-D0279CB1D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-4389120"/>
            <a:ext cx="45720" cy="7315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E581C33-427F-F570-FCD1-4EC76363CA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5200" y="-3383280"/>
            <a:ext cx="45720" cy="7315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6C50433-2940-D861-5D09-910426F70A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5200" y="-2468880"/>
            <a:ext cx="45720" cy="73152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6F76750-7577-FB9C-B140-FC3A14A265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5200" y="-1554480"/>
            <a:ext cx="45720" cy="73152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E7E7428-7A82-47AB-C828-89C5C82BBB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15200" y="-640080"/>
            <a:ext cx="45720" cy="73152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B13FAEF-93A8-0373-5B40-C320E772DF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15200" y="274320"/>
            <a:ext cx="45720" cy="73152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5CD4456-9A05-A1E2-F141-4CF688FD66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15200" y="1188720"/>
            <a:ext cx="45720" cy="7315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5A6E6EE-F73E-60EF-CA96-0C77E682E5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15200" y="2103120"/>
            <a:ext cx="45720" cy="73152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E07BEA2-2DA5-A98E-C04D-7410B68119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5200" y="3017520"/>
            <a:ext cx="45720" cy="73152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1F941A4-3E80-4747-8219-F5CCEAE6C38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15200" y="3931920"/>
            <a:ext cx="45720" cy="73152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25F3ADA-3C04-682E-CBDD-9DF6761439F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15200" y="4846320"/>
            <a:ext cx="457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45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AF505B-19F8-C9E4-1F4E-F46E2CED45DD}"/>
              </a:ext>
            </a:extLst>
          </p:cNvPr>
          <p:cNvGrpSpPr/>
          <p:nvPr/>
        </p:nvGrpSpPr>
        <p:grpSpPr>
          <a:xfrm>
            <a:off x="7315200" y="-8808720"/>
            <a:ext cx="45720" cy="14386560"/>
            <a:chOff x="7315200" y="-8808720"/>
            <a:chExt cx="45720" cy="1438656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FD46C6E-9DDC-AD5F-2D71-8516CF658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00" y="-8808720"/>
              <a:ext cx="45720" cy="73152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C73048D-ECB0-DFCD-D66A-B65077685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5200" y="-7894320"/>
              <a:ext cx="45720" cy="7315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2293F4E-9962-4823-BE9D-0AC5FF583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200" y="-6979920"/>
              <a:ext cx="45720" cy="7315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7202DB5-A1A1-AAEA-08B7-70CDABE66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5200" y="-6065520"/>
              <a:ext cx="45720" cy="73152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8A0BAB3-74C9-D45D-AC74-58EF41CC6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15200" y="-5151120"/>
              <a:ext cx="45720" cy="73152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AFCE684-9B2C-2877-662A-D0279CB1D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15200" y="-4389120"/>
              <a:ext cx="45720" cy="73152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E581C33-427F-F570-FCD1-4EC76363C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15200" y="-3383280"/>
              <a:ext cx="45720" cy="73152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C50433-2940-D861-5D09-910426F70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15200" y="-2468880"/>
              <a:ext cx="45720" cy="73152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6F76750-7577-FB9C-B140-FC3A14A26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15200" y="-1554480"/>
              <a:ext cx="45720" cy="73152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E7E7428-7A82-47AB-C828-89C5C82BB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15200" y="-640080"/>
              <a:ext cx="45720" cy="73152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B13FAEF-93A8-0373-5B40-C320E772D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15200" y="274320"/>
              <a:ext cx="45720" cy="73152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5CD4456-9A05-A1E2-F141-4CF688FD6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15200" y="1188720"/>
              <a:ext cx="45720" cy="73152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5A6E6EE-F73E-60EF-CA96-0C77E682E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15200" y="2103120"/>
              <a:ext cx="45720" cy="73152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E07BEA2-2DA5-A98E-C04D-7410B6811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15200" y="3017520"/>
              <a:ext cx="45720" cy="73152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1F941A4-3E80-4747-8219-F5CCEAE6C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315200" y="3931920"/>
              <a:ext cx="45720" cy="73152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25F3ADA-3C04-682E-CBDD-9DF676143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315200" y="4846320"/>
              <a:ext cx="45720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46305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AF505B-19F8-C9E4-1F4E-F46E2CED45DD}"/>
              </a:ext>
            </a:extLst>
          </p:cNvPr>
          <p:cNvGrpSpPr/>
          <p:nvPr/>
        </p:nvGrpSpPr>
        <p:grpSpPr>
          <a:xfrm>
            <a:off x="1828800" y="1097280"/>
            <a:ext cx="45720" cy="5303520"/>
            <a:chOff x="7315200" y="-8808720"/>
            <a:chExt cx="45720" cy="1438656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FD46C6E-9DDC-AD5F-2D71-8516CF658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00" y="-8808720"/>
              <a:ext cx="45720" cy="73152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C73048D-ECB0-DFCD-D66A-B65077685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5200" y="-7894320"/>
              <a:ext cx="45720" cy="7315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2293F4E-9962-4823-BE9D-0AC5FF583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200" y="-6979920"/>
              <a:ext cx="45720" cy="7315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7202DB5-A1A1-AAEA-08B7-70CDABE66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5200" y="-6065520"/>
              <a:ext cx="45720" cy="73152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8A0BAB3-74C9-D45D-AC74-58EF41CC6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15200" y="-5151120"/>
              <a:ext cx="45720" cy="73152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AFCE684-9B2C-2877-662A-D0279CB1D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15200" y="-4265099"/>
              <a:ext cx="45720" cy="731521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E581C33-427F-F570-FCD1-4EC76363C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15200" y="-3383280"/>
              <a:ext cx="45720" cy="73152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C50433-2940-D861-5D09-910426F70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15200" y="-2468880"/>
              <a:ext cx="45720" cy="73152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6F76750-7577-FB9C-B140-FC3A14A26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15200" y="-1554480"/>
              <a:ext cx="45720" cy="73152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E7E7428-7A82-47AB-C828-89C5C82BB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15200" y="-640080"/>
              <a:ext cx="45720" cy="73152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B13FAEF-93A8-0373-5B40-C320E772D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15200" y="274320"/>
              <a:ext cx="45720" cy="73152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5CD4456-9A05-A1E2-F141-4CF688FD6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15200" y="1188720"/>
              <a:ext cx="45720" cy="73152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5A6E6EE-F73E-60EF-CA96-0C77E682E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15200" y="2103120"/>
              <a:ext cx="45720" cy="73152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E07BEA2-2DA5-A98E-C04D-7410B6811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15200" y="3017520"/>
              <a:ext cx="45720" cy="73152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1F941A4-3E80-4747-8219-F5CCEAE6C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315200" y="3931920"/>
              <a:ext cx="45720" cy="73152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25F3ADA-3C04-682E-CBDD-9DF676143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315200" y="4846320"/>
              <a:ext cx="45720" cy="73152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8877F3-81C0-7B2F-F84A-267BFC45AB43}"/>
              </a:ext>
            </a:extLst>
          </p:cNvPr>
          <p:cNvSpPr txBox="1"/>
          <p:nvPr/>
        </p:nvSpPr>
        <p:spPr>
          <a:xfrm>
            <a:off x="1287967" y="6437737"/>
            <a:ext cx="11121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256x1x3</a:t>
            </a:r>
          </a:p>
        </p:txBody>
      </p:sp>
    </p:spTree>
    <p:extLst>
      <p:ext uri="{BB962C8B-B14F-4D97-AF65-F5344CB8AC3E}">
        <p14:creationId xmlns:p14="http://schemas.microsoft.com/office/powerpoint/2010/main" val="2414539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7694FB92-1C29-2DC0-4641-B30086956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34094" y="991375"/>
            <a:ext cx="243840" cy="5486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D284FD9-F63D-CE11-42E1-E6FC61C08F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32010" y="991375"/>
            <a:ext cx="243840" cy="5486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4281B71-FC54-1981-3023-7D3D830738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0422" y="991375"/>
            <a:ext cx="243840" cy="5486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9BAC5E-DBAC-0932-52CC-BABB38BE4E04}"/>
              </a:ext>
            </a:extLst>
          </p:cNvPr>
          <p:cNvSpPr/>
          <p:nvPr/>
        </p:nvSpPr>
        <p:spPr>
          <a:xfrm>
            <a:off x="1750422" y="1036781"/>
            <a:ext cx="253825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AF505B-19F8-C9E4-1F4E-F46E2CED45DD}"/>
              </a:ext>
            </a:extLst>
          </p:cNvPr>
          <p:cNvGrpSpPr/>
          <p:nvPr/>
        </p:nvGrpSpPr>
        <p:grpSpPr>
          <a:xfrm>
            <a:off x="1828800" y="1097280"/>
            <a:ext cx="45720" cy="5303520"/>
            <a:chOff x="7315200" y="-8808720"/>
            <a:chExt cx="45720" cy="1438656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FD46C6E-9DDC-AD5F-2D71-8516CF658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15200" y="-8808720"/>
              <a:ext cx="45720" cy="73152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C73048D-ECB0-DFCD-D66A-B65077685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15200" y="-7894320"/>
              <a:ext cx="45720" cy="7315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2293F4E-9962-4823-BE9D-0AC5FF583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15200" y="-6979920"/>
              <a:ext cx="45720" cy="7315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7202DB5-A1A1-AAEA-08B7-70CDABE66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15200" y="-6065520"/>
              <a:ext cx="45720" cy="73152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8A0BAB3-74C9-D45D-AC74-58EF41CC6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15200" y="-5151120"/>
              <a:ext cx="45720" cy="73152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AFCE684-9B2C-2877-662A-D0279CB1D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15200" y="-4265099"/>
              <a:ext cx="45720" cy="731521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E581C33-427F-F570-FCD1-4EC76363C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15200" y="-3383280"/>
              <a:ext cx="45720" cy="73152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C50433-2940-D861-5D09-910426F70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15200" y="-2468880"/>
              <a:ext cx="45720" cy="73152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6F76750-7577-FB9C-B140-FC3A14A26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15200" y="-1554480"/>
              <a:ext cx="45720" cy="73152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E7E7428-7A82-47AB-C828-89C5C82BB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315200" y="-640080"/>
              <a:ext cx="45720" cy="73152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B13FAEF-93A8-0373-5B40-C320E772D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315200" y="274320"/>
              <a:ext cx="45720" cy="73152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5CD4456-9A05-A1E2-F141-4CF688FD6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315200" y="1188720"/>
              <a:ext cx="45720" cy="73152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5A6E6EE-F73E-60EF-CA96-0C77E682E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315200" y="2103120"/>
              <a:ext cx="45720" cy="73152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E07BEA2-2DA5-A98E-C04D-7410B6811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315200" y="3017520"/>
              <a:ext cx="45720" cy="73152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1F941A4-3E80-4747-8219-F5CCEAE6C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315200" y="3931920"/>
              <a:ext cx="45720" cy="73152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25F3ADA-3C04-682E-CBDD-9DF676143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7315200" y="4846320"/>
              <a:ext cx="45720" cy="73152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8877F3-81C0-7B2F-F84A-267BFC45AB43}"/>
              </a:ext>
            </a:extLst>
          </p:cNvPr>
          <p:cNvSpPr txBox="1"/>
          <p:nvPr/>
        </p:nvSpPr>
        <p:spPr>
          <a:xfrm>
            <a:off x="1287967" y="6437737"/>
            <a:ext cx="11121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256x1x3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FAA110-D7BB-41D3-6B3B-F004D34E65F8}"/>
              </a:ext>
            </a:extLst>
          </p:cNvPr>
          <p:cNvSpPr txBox="1"/>
          <p:nvPr/>
        </p:nvSpPr>
        <p:spPr>
          <a:xfrm>
            <a:off x="5638800" y="47853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30672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AF505B-19F8-C9E4-1F4E-F46E2CED45DD}"/>
              </a:ext>
            </a:extLst>
          </p:cNvPr>
          <p:cNvGrpSpPr/>
          <p:nvPr/>
        </p:nvGrpSpPr>
        <p:grpSpPr>
          <a:xfrm>
            <a:off x="1828800" y="1097280"/>
            <a:ext cx="45720" cy="5303520"/>
            <a:chOff x="7315200" y="-8808720"/>
            <a:chExt cx="45720" cy="1438656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FD46C6E-9DDC-AD5F-2D71-8516CF658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00" y="-8808720"/>
              <a:ext cx="45720" cy="73152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C73048D-ECB0-DFCD-D66A-B65077685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5200" y="-7894320"/>
              <a:ext cx="45720" cy="7315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2293F4E-9962-4823-BE9D-0AC5FF583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200" y="-6979920"/>
              <a:ext cx="45720" cy="7315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7202DB5-A1A1-AAEA-08B7-70CDABE66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5200" y="-6065520"/>
              <a:ext cx="45720" cy="73152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8A0BAB3-74C9-D45D-AC74-58EF41CC6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15200" y="-5151120"/>
              <a:ext cx="45720" cy="73152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AFCE684-9B2C-2877-662A-D0279CB1D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15200" y="-4265099"/>
              <a:ext cx="45720" cy="731521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E581C33-427F-F570-FCD1-4EC76363C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15200" y="-3383280"/>
              <a:ext cx="45720" cy="73152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C50433-2940-D861-5D09-910426F70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15200" y="-2468880"/>
              <a:ext cx="45720" cy="73152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6F76750-7577-FB9C-B140-FC3A14A26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15200" y="-1554480"/>
              <a:ext cx="45720" cy="73152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E7E7428-7A82-47AB-C828-89C5C82BB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15200" y="-640080"/>
              <a:ext cx="45720" cy="73152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B13FAEF-93A8-0373-5B40-C320E772D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15200" y="274320"/>
              <a:ext cx="45720" cy="73152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5CD4456-9A05-A1E2-F141-4CF688FD6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15200" y="1188720"/>
              <a:ext cx="45720" cy="73152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5A6E6EE-F73E-60EF-CA96-0C77E682E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15200" y="2103120"/>
              <a:ext cx="45720" cy="73152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E07BEA2-2DA5-A98E-C04D-7410B6811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15200" y="3017520"/>
              <a:ext cx="45720" cy="73152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1F941A4-3E80-4747-8219-F5CCEAE6C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315200" y="3931920"/>
              <a:ext cx="45720" cy="73152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25F3ADA-3C04-682E-CBDD-9DF676143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315200" y="4846320"/>
              <a:ext cx="45720" cy="73152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8877F3-81C0-7B2F-F84A-267BFC45AB43}"/>
              </a:ext>
            </a:extLst>
          </p:cNvPr>
          <p:cNvSpPr txBox="1"/>
          <p:nvPr/>
        </p:nvSpPr>
        <p:spPr>
          <a:xfrm>
            <a:off x="1287967" y="6437737"/>
            <a:ext cx="11121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256x1x3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FAA110-D7BB-41D3-6B3B-F004D34E65F8}"/>
              </a:ext>
            </a:extLst>
          </p:cNvPr>
          <p:cNvSpPr txBox="1"/>
          <p:nvPr/>
        </p:nvSpPr>
        <p:spPr>
          <a:xfrm>
            <a:off x="5638800" y="47853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694FB92-1C29-2DC0-4641-B30086956F4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9094" y="586462"/>
            <a:ext cx="69088" cy="15544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D284FD9-F63D-CE11-42E1-E6FC61C08F8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7010" y="4685656"/>
            <a:ext cx="69088" cy="155448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4281B71-FC54-1981-3023-7D3D8307388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5722" y="2694662"/>
            <a:ext cx="69088" cy="155448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F71BB1-8FF4-93AB-3608-FB5D6B469505}"/>
              </a:ext>
            </a:extLst>
          </p:cNvPr>
          <p:cNvSpPr txBox="1"/>
          <p:nvPr/>
        </p:nvSpPr>
        <p:spPr>
          <a:xfrm>
            <a:off x="7851394" y="1619508"/>
            <a:ext cx="111214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Trebuchet MS" panose="020B0703020202090204" pitchFamily="34" charset="0"/>
              </a:rPr>
              <a:t>Red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256x1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EC9399-EEE2-5DCF-7E30-CF8C520E5BD1}"/>
              </a:ext>
            </a:extLst>
          </p:cNvPr>
          <p:cNvSpPr txBox="1"/>
          <p:nvPr/>
        </p:nvSpPr>
        <p:spPr>
          <a:xfrm>
            <a:off x="7868766" y="3701024"/>
            <a:ext cx="111214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Trebuchet MS" panose="020B0703020202090204" pitchFamily="34" charset="0"/>
              </a:rPr>
              <a:t>Green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256x1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4233A9-3240-C600-4552-CDA0AB79F543}"/>
              </a:ext>
            </a:extLst>
          </p:cNvPr>
          <p:cNvSpPr txBox="1"/>
          <p:nvPr/>
        </p:nvSpPr>
        <p:spPr>
          <a:xfrm>
            <a:off x="7854542" y="5721829"/>
            <a:ext cx="111214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Trebuchet MS" panose="020B0703020202090204" pitchFamily="34" charset="0"/>
              </a:rPr>
              <a:t>Blue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256x1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632B814-5040-B349-BB1F-00FB807070CA}"/>
              </a:ext>
            </a:extLst>
          </p:cNvPr>
          <p:cNvGrpSpPr/>
          <p:nvPr/>
        </p:nvGrpSpPr>
        <p:grpSpPr>
          <a:xfrm>
            <a:off x="6902844" y="345440"/>
            <a:ext cx="1112146" cy="6497530"/>
            <a:chOff x="6902844" y="345440"/>
            <a:chExt cx="1112146" cy="649753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428E9F-6C64-B64A-9F5C-C19743F7AC7C}"/>
                </a:ext>
              </a:extLst>
            </p:cNvPr>
            <p:cNvSpPr txBox="1"/>
            <p:nvPr/>
          </p:nvSpPr>
          <p:spPr>
            <a:xfrm>
              <a:off x="6902844" y="6504416"/>
              <a:ext cx="111214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768x1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711C9D4-6CEB-6461-B7BF-9AFAF0232A29}"/>
                </a:ext>
              </a:extLst>
            </p:cNvPr>
            <p:cNvSpPr/>
            <p:nvPr/>
          </p:nvSpPr>
          <p:spPr>
            <a:xfrm>
              <a:off x="7233920" y="345440"/>
              <a:ext cx="528320" cy="6158976"/>
            </a:xfrm>
            <a:prstGeom prst="roundRect">
              <a:avLst/>
            </a:prstGeom>
            <a:noFill/>
            <a:ln>
              <a:solidFill>
                <a:srgbClr val="FF93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32" name="Right Arrow 31">
            <a:extLst>
              <a:ext uri="{FF2B5EF4-FFF2-40B4-BE49-F238E27FC236}">
                <a16:creationId xmlns:a16="http://schemas.microsoft.com/office/drawing/2014/main" id="{540F158F-E84F-44A3-D10D-D945FB6460AC}"/>
              </a:ext>
            </a:extLst>
          </p:cNvPr>
          <p:cNvSpPr/>
          <p:nvPr/>
        </p:nvSpPr>
        <p:spPr>
          <a:xfrm>
            <a:off x="4260943" y="3569259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06659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AF505B-19F8-C9E4-1F4E-F46E2CED45DD}"/>
              </a:ext>
            </a:extLst>
          </p:cNvPr>
          <p:cNvGrpSpPr/>
          <p:nvPr/>
        </p:nvGrpSpPr>
        <p:grpSpPr>
          <a:xfrm>
            <a:off x="1828800" y="1097280"/>
            <a:ext cx="45720" cy="5303520"/>
            <a:chOff x="7315200" y="-8808720"/>
            <a:chExt cx="45720" cy="1438656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FD46C6E-9DDC-AD5F-2D71-8516CF658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00" y="-8808720"/>
              <a:ext cx="45720" cy="73152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C73048D-ECB0-DFCD-D66A-B65077685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5200" y="-7894320"/>
              <a:ext cx="45720" cy="7315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2293F4E-9962-4823-BE9D-0AC5FF583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200" y="-6979920"/>
              <a:ext cx="45720" cy="7315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7202DB5-A1A1-AAEA-08B7-70CDABE66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5200" y="-6065520"/>
              <a:ext cx="45720" cy="73152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8A0BAB3-74C9-D45D-AC74-58EF41CC6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15200" y="-5151120"/>
              <a:ext cx="45720" cy="73152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AFCE684-9B2C-2877-662A-D0279CB1D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15200" y="-4265099"/>
              <a:ext cx="45720" cy="731521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E581C33-427F-F570-FCD1-4EC76363C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15200" y="-3383280"/>
              <a:ext cx="45720" cy="73152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C50433-2940-D861-5D09-910426F70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15200" y="-2468880"/>
              <a:ext cx="45720" cy="73152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6F76750-7577-FB9C-B140-FC3A14A26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15200" y="-1554480"/>
              <a:ext cx="45720" cy="73152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E7E7428-7A82-47AB-C828-89C5C82BB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15200" y="-640080"/>
              <a:ext cx="45720" cy="73152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B13FAEF-93A8-0373-5B40-C320E772D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15200" y="274320"/>
              <a:ext cx="45720" cy="73152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5CD4456-9A05-A1E2-F141-4CF688FD6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15200" y="1188720"/>
              <a:ext cx="45720" cy="73152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5A6E6EE-F73E-60EF-CA96-0C77E682E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15200" y="2103120"/>
              <a:ext cx="45720" cy="73152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E07BEA2-2DA5-A98E-C04D-7410B6811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15200" y="3017520"/>
              <a:ext cx="45720" cy="73152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1F941A4-3E80-4747-8219-F5CCEAE6C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315200" y="3931920"/>
              <a:ext cx="45720" cy="73152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25F3ADA-3C04-682E-CBDD-9DF676143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315200" y="4846320"/>
              <a:ext cx="45720" cy="73152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8877F3-81C0-7B2F-F84A-267BFC45AB43}"/>
              </a:ext>
            </a:extLst>
          </p:cNvPr>
          <p:cNvSpPr txBox="1"/>
          <p:nvPr/>
        </p:nvSpPr>
        <p:spPr>
          <a:xfrm>
            <a:off x="1287967" y="6437737"/>
            <a:ext cx="11121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256x1x3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FAA110-D7BB-41D3-6B3B-F004D34E65F8}"/>
              </a:ext>
            </a:extLst>
          </p:cNvPr>
          <p:cNvSpPr txBox="1"/>
          <p:nvPr/>
        </p:nvSpPr>
        <p:spPr>
          <a:xfrm>
            <a:off x="5638800" y="47853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694FB92-1C29-2DC0-4641-B30086956F4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3928" y="1149565"/>
            <a:ext cx="69088" cy="15544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D284FD9-F63D-CE11-42E1-E6FC61C08F8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7010" y="4231039"/>
            <a:ext cx="69088" cy="155448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4281B71-FC54-1981-3023-7D3D8307388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5722" y="2694662"/>
            <a:ext cx="69088" cy="155448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9632B814-5040-B349-BB1F-00FB807070CA}"/>
              </a:ext>
            </a:extLst>
          </p:cNvPr>
          <p:cNvGrpSpPr/>
          <p:nvPr/>
        </p:nvGrpSpPr>
        <p:grpSpPr>
          <a:xfrm>
            <a:off x="6922399" y="1072481"/>
            <a:ext cx="1112146" cy="5237974"/>
            <a:chOff x="6922399" y="1072481"/>
            <a:chExt cx="1112146" cy="523797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428E9F-6C64-B64A-9F5C-C19743F7AC7C}"/>
                </a:ext>
              </a:extLst>
            </p:cNvPr>
            <p:cNvSpPr txBox="1"/>
            <p:nvPr/>
          </p:nvSpPr>
          <p:spPr>
            <a:xfrm>
              <a:off x="6922399" y="5971901"/>
              <a:ext cx="111214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768x1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711C9D4-6CEB-6461-B7BF-9AFAF0232A29}"/>
                </a:ext>
              </a:extLst>
            </p:cNvPr>
            <p:cNvSpPr/>
            <p:nvPr/>
          </p:nvSpPr>
          <p:spPr>
            <a:xfrm>
              <a:off x="7233920" y="1072481"/>
              <a:ext cx="528320" cy="4816876"/>
            </a:xfrm>
            <a:prstGeom prst="roundRect">
              <a:avLst/>
            </a:prstGeom>
            <a:noFill/>
            <a:ln>
              <a:solidFill>
                <a:srgbClr val="FF93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32" name="Right Arrow 31">
            <a:extLst>
              <a:ext uri="{FF2B5EF4-FFF2-40B4-BE49-F238E27FC236}">
                <a16:creationId xmlns:a16="http://schemas.microsoft.com/office/drawing/2014/main" id="{540F158F-E84F-44A3-D10D-D945FB6460AC}"/>
              </a:ext>
            </a:extLst>
          </p:cNvPr>
          <p:cNvSpPr/>
          <p:nvPr/>
        </p:nvSpPr>
        <p:spPr>
          <a:xfrm>
            <a:off x="4260943" y="3569259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39779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AF505B-19F8-C9E4-1F4E-F46E2CED45DD}"/>
              </a:ext>
            </a:extLst>
          </p:cNvPr>
          <p:cNvGrpSpPr/>
          <p:nvPr/>
        </p:nvGrpSpPr>
        <p:grpSpPr>
          <a:xfrm>
            <a:off x="1828800" y="1097280"/>
            <a:ext cx="45720" cy="5303520"/>
            <a:chOff x="7315200" y="-8808720"/>
            <a:chExt cx="45720" cy="1438656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FD46C6E-9DDC-AD5F-2D71-8516CF658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00" y="-8808720"/>
              <a:ext cx="45720" cy="73152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C73048D-ECB0-DFCD-D66A-B65077685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5200" y="-7894320"/>
              <a:ext cx="45720" cy="7315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2293F4E-9962-4823-BE9D-0AC5FF583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200" y="-6979920"/>
              <a:ext cx="45720" cy="7315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7202DB5-A1A1-AAEA-08B7-70CDABE66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5200" y="-6065520"/>
              <a:ext cx="45720" cy="73152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8A0BAB3-74C9-D45D-AC74-58EF41CC6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15200" y="-5151120"/>
              <a:ext cx="45720" cy="73152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AFCE684-9B2C-2877-662A-D0279CB1D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15200" y="-4265099"/>
              <a:ext cx="45720" cy="731521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E581C33-427F-F570-FCD1-4EC76363C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15200" y="-3383280"/>
              <a:ext cx="45720" cy="73152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C50433-2940-D861-5D09-910426F70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15200" y="-2468880"/>
              <a:ext cx="45720" cy="73152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6F76750-7577-FB9C-B140-FC3A14A26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15200" y="-1554480"/>
              <a:ext cx="45720" cy="73152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E7E7428-7A82-47AB-C828-89C5C82BB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15200" y="-640080"/>
              <a:ext cx="45720" cy="73152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B13FAEF-93A8-0373-5B40-C320E772D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15200" y="274320"/>
              <a:ext cx="45720" cy="73152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5CD4456-9A05-A1E2-F141-4CF688FD6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15200" y="1188720"/>
              <a:ext cx="45720" cy="73152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5A6E6EE-F73E-60EF-CA96-0C77E682E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15200" y="2103120"/>
              <a:ext cx="45720" cy="73152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E07BEA2-2DA5-A98E-C04D-7410B6811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15200" y="3017520"/>
              <a:ext cx="45720" cy="73152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1F941A4-3E80-4747-8219-F5CCEAE6C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315200" y="3931920"/>
              <a:ext cx="45720" cy="73152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25F3ADA-3C04-682E-CBDD-9DF676143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315200" y="4846320"/>
              <a:ext cx="45720" cy="73152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8877F3-81C0-7B2F-F84A-267BFC45AB43}"/>
              </a:ext>
            </a:extLst>
          </p:cNvPr>
          <p:cNvSpPr txBox="1"/>
          <p:nvPr/>
        </p:nvSpPr>
        <p:spPr>
          <a:xfrm>
            <a:off x="1287967" y="6437737"/>
            <a:ext cx="11121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256x1x3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FAA110-D7BB-41D3-6B3B-F004D34E65F8}"/>
              </a:ext>
            </a:extLst>
          </p:cNvPr>
          <p:cNvSpPr txBox="1"/>
          <p:nvPr/>
        </p:nvSpPr>
        <p:spPr>
          <a:xfrm>
            <a:off x="5638800" y="47853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632B814-5040-B349-BB1F-00FB807070CA}"/>
              </a:ext>
            </a:extLst>
          </p:cNvPr>
          <p:cNvGrpSpPr/>
          <p:nvPr/>
        </p:nvGrpSpPr>
        <p:grpSpPr>
          <a:xfrm>
            <a:off x="6922399" y="2108543"/>
            <a:ext cx="1112146" cy="3855789"/>
            <a:chOff x="6922399" y="2108543"/>
            <a:chExt cx="1112146" cy="385578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428E9F-6C64-B64A-9F5C-C19743F7AC7C}"/>
                </a:ext>
              </a:extLst>
            </p:cNvPr>
            <p:cNvSpPr txBox="1"/>
            <p:nvPr/>
          </p:nvSpPr>
          <p:spPr>
            <a:xfrm>
              <a:off x="6922399" y="5625778"/>
              <a:ext cx="111214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768x1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711C9D4-6CEB-6461-B7BF-9AFAF0232A29}"/>
                </a:ext>
              </a:extLst>
            </p:cNvPr>
            <p:cNvSpPr/>
            <p:nvPr/>
          </p:nvSpPr>
          <p:spPr>
            <a:xfrm>
              <a:off x="7233920" y="2108543"/>
              <a:ext cx="528320" cy="3393355"/>
            </a:xfrm>
            <a:prstGeom prst="roundRect">
              <a:avLst/>
            </a:prstGeom>
            <a:noFill/>
            <a:ln>
              <a:solidFill>
                <a:srgbClr val="FF93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32" name="Right Arrow 31">
            <a:extLst>
              <a:ext uri="{FF2B5EF4-FFF2-40B4-BE49-F238E27FC236}">
                <a16:creationId xmlns:a16="http://schemas.microsoft.com/office/drawing/2014/main" id="{540F158F-E84F-44A3-D10D-D945FB6460AC}"/>
              </a:ext>
            </a:extLst>
          </p:cNvPr>
          <p:cNvSpPr/>
          <p:nvPr/>
        </p:nvSpPr>
        <p:spPr>
          <a:xfrm>
            <a:off x="4260943" y="3569259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85A9FA-51E9-174A-BE0F-77177CE409EC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6197" r="7806"/>
          <a:stretch/>
        </p:blipFill>
        <p:spPr>
          <a:xfrm>
            <a:off x="7399943" y="2243379"/>
            <a:ext cx="222142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71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AF505B-19F8-C9E4-1F4E-F46E2CED45DD}"/>
              </a:ext>
            </a:extLst>
          </p:cNvPr>
          <p:cNvGrpSpPr/>
          <p:nvPr/>
        </p:nvGrpSpPr>
        <p:grpSpPr>
          <a:xfrm>
            <a:off x="5617272" y="1097280"/>
            <a:ext cx="45720" cy="5303520"/>
            <a:chOff x="7315200" y="-8808720"/>
            <a:chExt cx="45720" cy="1438656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FD46C6E-9DDC-AD5F-2D71-8516CF658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5200" y="-8808720"/>
              <a:ext cx="45720" cy="73152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C73048D-ECB0-DFCD-D66A-B65077685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5200" y="-7894320"/>
              <a:ext cx="45720" cy="7315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2293F4E-9962-4823-BE9D-0AC5FF583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200" y="-6979920"/>
              <a:ext cx="45720" cy="7315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7202DB5-A1A1-AAEA-08B7-70CDABE66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5200" y="-6065520"/>
              <a:ext cx="45720" cy="73152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8A0BAB3-74C9-D45D-AC74-58EF41CC6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15200" y="-5151120"/>
              <a:ext cx="45720" cy="73152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AFCE684-9B2C-2877-662A-D0279CB1D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15200" y="-4265099"/>
              <a:ext cx="45720" cy="731521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E581C33-427F-F570-FCD1-4EC76363C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15200" y="-3383280"/>
              <a:ext cx="45720" cy="73152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C50433-2940-D861-5D09-910426F70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15200" y="-2468880"/>
              <a:ext cx="45720" cy="73152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6F76750-7577-FB9C-B140-FC3A14A26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15200" y="-1554480"/>
              <a:ext cx="45720" cy="73152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E7E7428-7A82-47AB-C828-89C5C82BB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15200" y="-640080"/>
              <a:ext cx="45720" cy="73152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B13FAEF-93A8-0373-5B40-C320E772D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15200" y="274320"/>
              <a:ext cx="45720" cy="73152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5CD4456-9A05-A1E2-F141-4CF688FD6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15200" y="1188720"/>
              <a:ext cx="45720" cy="73152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5A6E6EE-F73E-60EF-CA96-0C77E682E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15200" y="2103120"/>
              <a:ext cx="45720" cy="73152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E07BEA2-2DA5-A98E-C04D-7410B6811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15200" y="3017520"/>
              <a:ext cx="45720" cy="73152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1F941A4-3E80-4747-8219-F5CCEAE6C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315200" y="3931920"/>
              <a:ext cx="45720" cy="73152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25F3ADA-3C04-682E-CBDD-9DF676143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315200" y="4846320"/>
              <a:ext cx="45720" cy="73152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8877F3-81C0-7B2F-F84A-267BFC45AB43}"/>
              </a:ext>
            </a:extLst>
          </p:cNvPr>
          <p:cNvSpPr txBox="1"/>
          <p:nvPr/>
        </p:nvSpPr>
        <p:spPr>
          <a:xfrm>
            <a:off x="5076439" y="6437737"/>
            <a:ext cx="11121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256x1x3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FAA110-D7BB-41D3-6B3B-F004D34E65F8}"/>
              </a:ext>
            </a:extLst>
          </p:cNvPr>
          <p:cNvSpPr txBox="1"/>
          <p:nvPr/>
        </p:nvSpPr>
        <p:spPr>
          <a:xfrm>
            <a:off x="5638800" y="47853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428E9F-6C64-B64A-9F5C-C19743F7AC7C}"/>
              </a:ext>
            </a:extLst>
          </p:cNvPr>
          <p:cNvSpPr txBox="1"/>
          <p:nvPr/>
        </p:nvSpPr>
        <p:spPr>
          <a:xfrm>
            <a:off x="6922399" y="5625778"/>
            <a:ext cx="11121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768x1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540F158F-E84F-44A3-D10D-D945FB6460AC}"/>
              </a:ext>
            </a:extLst>
          </p:cNvPr>
          <p:cNvSpPr/>
          <p:nvPr/>
        </p:nvSpPr>
        <p:spPr>
          <a:xfrm>
            <a:off x="6342882" y="3569259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85A9FA-51E9-174A-BE0F-77177CE409EC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6197" r="7806"/>
          <a:stretch/>
        </p:blipFill>
        <p:spPr>
          <a:xfrm>
            <a:off x="7399943" y="2243379"/>
            <a:ext cx="222142" cy="31089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C86A2F-3974-EDC4-3A4B-1EE6C4DAFA0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47536" y="2497238"/>
            <a:ext cx="2926080" cy="2926080"/>
          </a:xfrm>
          <a:prstGeom prst="rect">
            <a:avLst/>
          </a:prstGeom>
          <a:ln w="31750">
            <a:noFill/>
          </a:ln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DBA2572C-20D3-CB13-5046-A7CDA3D522A0}"/>
              </a:ext>
            </a:extLst>
          </p:cNvPr>
          <p:cNvSpPr/>
          <p:nvPr/>
        </p:nvSpPr>
        <p:spPr>
          <a:xfrm>
            <a:off x="4509239" y="3551740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B14167-D646-D068-3C3D-EF8E70733683}"/>
              </a:ext>
            </a:extLst>
          </p:cNvPr>
          <p:cNvSpPr txBox="1"/>
          <p:nvPr/>
        </p:nvSpPr>
        <p:spPr>
          <a:xfrm>
            <a:off x="2914326" y="5458717"/>
            <a:ext cx="11121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16x16x3</a:t>
            </a:r>
          </a:p>
        </p:txBody>
      </p:sp>
    </p:spTree>
    <p:extLst>
      <p:ext uri="{BB962C8B-B14F-4D97-AF65-F5344CB8AC3E}">
        <p14:creationId xmlns:p14="http://schemas.microsoft.com/office/powerpoint/2010/main" val="1409236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F8119005-C55F-268A-8D46-9D7AC9D8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43" y="2286000"/>
            <a:ext cx="914400" cy="9144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8D1D644-901A-4DF7-383A-2C0C9B6B7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343" y="2286000"/>
            <a:ext cx="914400" cy="9144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23140C4-3C90-527C-C25E-C7B652A02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743" y="2286000"/>
            <a:ext cx="914400" cy="9144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DF597F3-A56E-16E9-C643-A256E9C47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43" y="3200400"/>
            <a:ext cx="914400" cy="9144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6F3DF23E-607F-585C-5304-53A1E83EC3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343" y="3200400"/>
            <a:ext cx="914400" cy="9144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F48F2C3-D808-8CEB-9BC4-A4A173D6B3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5743" y="3200400"/>
            <a:ext cx="914400" cy="9144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5F08ED8B-A2A6-1745-3421-5C6BCD42EE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943" y="4114800"/>
            <a:ext cx="914400" cy="9144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080B5C7-0795-F6ED-577C-E745B4E058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1343" y="4114800"/>
            <a:ext cx="914400" cy="9144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4291159-C00B-6232-139B-B9DF86CB24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55743" y="4114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617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F8119005-C55F-268A-8D46-9D7AC9D8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43" y="2286000"/>
            <a:ext cx="914400" cy="9144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8D1D644-901A-4DF7-383A-2C0C9B6B7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192" y="2286000"/>
            <a:ext cx="914400" cy="9144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23140C4-3C90-527C-C25E-C7B652A02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2032" y="2286000"/>
            <a:ext cx="914400" cy="9144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DF597F3-A56E-16E9-C643-A256E9C47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43" y="3291840"/>
            <a:ext cx="914400" cy="9144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6F3DF23E-607F-585C-5304-53A1E83EC3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192" y="3291840"/>
            <a:ext cx="914400" cy="9144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F48F2C3-D808-8CEB-9BC4-A4A173D6B3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2032" y="3291840"/>
            <a:ext cx="914400" cy="9144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5F08ED8B-A2A6-1745-3421-5C6BCD42EE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943" y="4297680"/>
            <a:ext cx="914400" cy="9144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080B5C7-0795-F6ED-577C-E745B4E058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6192" y="4297680"/>
            <a:ext cx="914400" cy="9144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4291159-C00B-6232-139B-B9DF86CB24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42032" y="429768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116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Embeddings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543A05-0D46-F535-A8B1-4C5D9DA267A3}"/>
              </a:ext>
            </a:extLst>
          </p:cNvPr>
          <p:cNvSpPr txBox="1"/>
          <p:nvPr/>
        </p:nvSpPr>
        <p:spPr>
          <a:xfrm>
            <a:off x="309962" y="1383284"/>
            <a:ext cx="420243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Trebuchet MS" panose="020B0703020202090204" pitchFamily="34" charset="0"/>
              </a:rPr>
              <a:t>HOW SIMILAR ARE TWO VECTORS?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523714-DE1C-3E8D-4837-C7779F0F4C6E}"/>
              </a:ext>
            </a:extLst>
          </p:cNvPr>
          <p:cNvCxnSpPr>
            <a:cxnSpLocks/>
          </p:cNvCxnSpPr>
          <p:nvPr/>
        </p:nvCxnSpPr>
        <p:spPr>
          <a:xfrm flipV="1">
            <a:off x="273212" y="3213906"/>
            <a:ext cx="1406471" cy="70614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9F238CC-B7E1-EE87-0C43-082250645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284" y="3200844"/>
            <a:ext cx="314325" cy="21907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D3938E-DF02-66CE-1157-21599602090D}"/>
              </a:ext>
            </a:extLst>
          </p:cNvPr>
          <p:cNvCxnSpPr>
            <a:cxnSpLocks/>
          </p:cNvCxnSpPr>
          <p:nvPr/>
        </p:nvCxnSpPr>
        <p:spPr>
          <a:xfrm flipV="1">
            <a:off x="273212" y="3683807"/>
            <a:ext cx="1588469" cy="23624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AA92776-E1E5-A7ED-65D5-FACB69187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445" y="3902881"/>
            <a:ext cx="323850" cy="2190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8D72426-58F4-6DA8-46B9-815AB1022168}"/>
              </a:ext>
            </a:extLst>
          </p:cNvPr>
          <p:cNvSpPr/>
          <p:nvPr/>
        </p:nvSpPr>
        <p:spPr>
          <a:xfrm>
            <a:off x="321192" y="1818154"/>
            <a:ext cx="82757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Trebuchet MS" panose="020B0703020202090204" pitchFamily="34" charset="0"/>
              </a:rPr>
              <a:t>DON'T FORGET: in our case the vectors have 512 elements and have a norm equal to  1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38DE643-3FF9-74AB-0091-E8DC425A884C}"/>
              </a:ext>
            </a:extLst>
          </p:cNvPr>
          <p:cNvGrpSpPr/>
          <p:nvPr/>
        </p:nvGrpSpPr>
        <p:grpSpPr>
          <a:xfrm>
            <a:off x="961936" y="3379129"/>
            <a:ext cx="775430" cy="498140"/>
            <a:chOff x="1659711" y="3153497"/>
            <a:chExt cx="1033907" cy="664187"/>
          </a:xfrm>
        </p:grpSpPr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8F2DA63A-3264-A721-BD48-35728F259DEF}"/>
                </a:ext>
              </a:extLst>
            </p:cNvPr>
            <p:cNvSpPr/>
            <p:nvPr/>
          </p:nvSpPr>
          <p:spPr>
            <a:xfrm rot="1495392">
              <a:off x="1659711" y="3185050"/>
              <a:ext cx="615882" cy="632634"/>
            </a:xfrm>
            <a:prstGeom prst="arc">
              <a:avLst>
                <a:gd name="adj1" fmla="val 16200000"/>
                <a:gd name="adj2" fmla="val 24282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rebuchet MS" panose="020B0703020202090204" pitchFamily="34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124FAAB-CDDD-FC73-D99F-15DCB16F4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14218" y="3153497"/>
              <a:ext cx="279400" cy="2159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086123A-4F47-B814-7514-09455DF88F66}"/>
              </a:ext>
            </a:extLst>
          </p:cNvPr>
          <p:cNvGrpSpPr/>
          <p:nvPr/>
        </p:nvGrpSpPr>
        <p:grpSpPr>
          <a:xfrm>
            <a:off x="2071473" y="2488367"/>
            <a:ext cx="4010025" cy="767428"/>
            <a:chOff x="3139096" y="1965815"/>
            <a:chExt cx="5346700" cy="102323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687BEBE-5D81-92DC-BE00-3246EEE10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39096" y="2519152"/>
              <a:ext cx="5346700" cy="4699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2FF4636-E1FC-3719-9C09-A09DE8B35391}"/>
                </a:ext>
              </a:extLst>
            </p:cNvPr>
            <p:cNvSpPr/>
            <p:nvPr/>
          </p:nvSpPr>
          <p:spPr>
            <a:xfrm>
              <a:off x="3139096" y="1965815"/>
              <a:ext cx="2215564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rebuchet MS" panose="020B0703020202090204" pitchFamily="34" charset="0"/>
                </a:rPr>
                <a:t>DOT PRODUCT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3AE78649-D083-5D2A-6E71-81EB42552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1473" y="3460090"/>
            <a:ext cx="2476500" cy="3524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AFD0454-1D3E-77C1-0C7C-107E786446E3}"/>
              </a:ext>
            </a:extLst>
          </p:cNvPr>
          <p:cNvSpPr txBox="1"/>
          <p:nvPr/>
        </p:nvSpPr>
        <p:spPr>
          <a:xfrm>
            <a:off x="4672360" y="3441531"/>
            <a:ext cx="114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rebuchet MS" panose="020B0703020202090204" pitchFamily="34" charset="0"/>
              </a:rPr>
              <a:t>SCORE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5708B0-7229-4AB7-1938-2398DABD5F1A}"/>
              </a:ext>
            </a:extLst>
          </p:cNvPr>
          <p:cNvSpPr/>
          <p:nvPr/>
        </p:nvSpPr>
        <p:spPr>
          <a:xfrm>
            <a:off x="352701" y="4712881"/>
            <a:ext cx="80336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703020202090204" pitchFamily="34" charset="0"/>
              </a:rPr>
              <a:t>If the vectors are very similar, the angle between them is small and the SCORE is close to 1.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4F4636B-5D39-9231-D507-FDAC63F7E7D0}"/>
              </a:ext>
            </a:extLst>
          </p:cNvPr>
          <p:cNvGrpSpPr/>
          <p:nvPr/>
        </p:nvGrpSpPr>
        <p:grpSpPr>
          <a:xfrm>
            <a:off x="679805" y="2978613"/>
            <a:ext cx="3681016" cy="1392605"/>
            <a:chOff x="1283537" y="2619476"/>
            <a:chExt cx="4908021" cy="185680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1E028D3-C8FB-8AC5-9243-463A0A7D1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30858" y="3942883"/>
              <a:ext cx="3060700" cy="5334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79908F4-79CC-B986-977B-FEFE756A6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83537" y="2619476"/>
              <a:ext cx="662200" cy="15372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DC56C7C-A98A-2D54-3B32-3D5CA91AA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58962" y="4266142"/>
              <a:ext cx="662200" cy="15372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64B676D-0F7F-A207-FDF1-7BCF4B0F7147}"/>
              </a:ext>
            </a:extLst>
          </p:cNvPr>
          <p:cNvGrpSpPr/>
          <p:nvPr/>
        </p:nvGrpSpPr>
        <p:grpSpPr>
          <a:xfrm>
            <a:off x="3714863" y="2764801"/>
            <a:ext cx="1355439" cy="621565"/>
            <a:chOff x="5330283" y="2334393"/>
            <a:chExt cx="1807252" cy="828753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7F99370-705D-C43F-E9ED-03F6B1EA9211}"/>
                </a:ext>
              </a:extLst>
            </p:cNvPr>
            <p:cNvCxnSpPr/>
            <p:nvPr/>
          </p:nvCxnSpPr>
          <p:spPr>
            <a:xfrm flipV="1">
              <a:off x="5330283" y="2335146"/>
              <a:ext cx="828000" cy="828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C84B8FE-5BE3-DA05-0301-3DF2A423AF74}"/>
                </a:ext>
              </a:extLst>
            </p:cNvPr>
            <p:cNvCxnSpPr/>
            <p:nvPr/>
          </p:nvCxnSpPr>
          <p:spPr>
            <a:xfrm flipV="1">
              <a:off x="6309535" y="2334393"/>
              <a:ext cx="828000" cy="828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3719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20" grpId="0"/>
      <p:bldP spid="2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F8119005-C55F-268A-8D46-9D7AC9D8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" y="5486400"/>
            <a:ext cx="914400" cy="9144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8D1D644-901A-4DF7-383A-2C0C9B6B7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910" y="5486400"/>
            <a:ext cx="914400" cy="9144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23140C4-3C90-527C-C25E-C7B652A02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750" y="5486400"/>
            <a:ext cx="914400" cy="9144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DF597F3-A56E-16E9-C643-A256E9C47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1590" y="5486400"/>
            <a:ext cx="914400" cy="9144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6F3DF23E-607F-585C-5304-53A1E83EC3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0839" y="5486400"/>
            <a:ext cx="914400" cy="9144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F48F2C3-D808-8CEB-9BC4-A4A173D6B3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6679" y="5486400"/>
            <a:ext cx="914400" cy="9144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5F08ED8B-A2A6-1745-3421-5C6BCD42EE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2519" y="5486400"/>
            <a:ext cx="914400" cy="9144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080B5C7-0795-F6ED-577C-E745B4E058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1768" y="5486400"/>
            <a:ext cx="914400" cy="9144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4291159-C00B-6232-139B-B9DF86CB24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67608" y="5486400"/>
            <a:ext cx="914400" cy="914400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1353983-EB2B-DDA1-3D3D-30665300A40D}"/>
              </a:ext>
            </a:extLst>
          </p:cNvPr>
          <p:cNvSpPr/>
          <p:nvPr/>
        </p:nvSpPr>
        <p:spPr>
          <a:xfrm rot="16200000">
            <a:off x="320892" y="4754880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E77E70-CA0B-74BE-6D18-DA236530D18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197" r="7805" b="7330"/>
          <a:stretch/>
        </p:blipFill>
        <p:spPr>
          <a:xfrm>
            <a:off x="452256" y="1637352"/>
            <a:ext cx="222142" cy="2881093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2EC6F790-B37A-201A-ECCD-23682BA225DF}"/>
              </a:ext>
            </a:extLst>
          </p:cNvPr>
          <p:cNvSpPr/>
          <p:nvPr/>
        </p:nvSpPr>
        <p:spPr>
          <a:xfrm rot="16200000">
            <a:off x="1356696" y="4754880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B93752-89FE-AC22-A75C-C567E614747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197" t="7330" r="7805"/>
          <a:stretch/>
        </p:blipFill>
        <p:spPr>
          <a:xfrm>
            <a:off x="1488060" y="1637352"/>
            <a:ext cx="222142" cy="2881094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F55A53AD-C370-F864-204F-9E53058547B9}"/>
              </a:ext>
            </a:extLst>
          </p:cNvPr>
          <p:cNvSpPr/>
          <p:nvPr/>
        </p:nvSpPr>
        <p:spPr>
          <a:xfrm rot="16200000">
            <a:off x="2289857" y="4754880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09349982-2E08-9502-E091-C36B0C34D6E3}"/>
              </a:ext>
            </a:extLst>
          </p:cNvPr>
          <p:cNvSpPr/>
          <p:nvPr/>
        </p:nvSpPr>
        <p:spPr>
          <a:xfrm rot="16200000">
            <a:off x="3282797" y="4754880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D22B00-432C-A24A-8511-80A9266D103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197" t="7330" r="7805"/>
          <a:stretch/>
        </p:blipFill>
        <p:spPr>
          <a:xfrm rot="10800000">
            <a:off x="2406003" y="1637352"/>
            <a:ext cx="222142" cy="28810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1AAB00-7BFB-8BA4-ACFD-1913E56F9D6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197" r="7805" b="7330"/>
          <a:stretch/>
        </p:blipFill>
        <p:spPr>
          <a:xfrm rot="10800000">
            <a:off x="3423581" y="1637352"/>
            <a:ext cx="222142" cy="2881093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E04CE399-F8F5-CCB2-7EEE-857DE65142A1}"/>
              </a:ext>
            </a:extLst>
          </p:cNvPr>
          <p:cNvSpPr/>
          <p:nvPr/>
        </p:nvSpPr>
        <p:spPr>
          <a:xfrm rot="16200000">
            <a:off x="4344934" y="4754880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E8D6A0-2A6B-A5BC-9F8A-B5E148F7493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197" r="7805" b="7330"/>
          <a:stretch/>
        </p:blipFill>
        <p:spPr>
          <a:xfrm>
            <a:off x="4476298" y="1637352"/>
            <a:ext cx="222142" cy="2881093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0A83BA22-FCCC-1AC1-1F0F-E9F9269868C1}"/>
              </a:ext>
            </a:extLst>
          </p:cNvPr>
          <p:cNvSpPr/>
          <p:nvPr/>
        </p:nvSpPr>
        <p:spPr>
          <a:xfrm rot="16200000">
            <a:off x="5380738" y="4754880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6F41915-B6F8-1EAB-A7B8-A5B9A2D75B3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197" t="7330" r="7805"/>
          <a:stretch/>
        </p:blipFill>
        <p:spPr>
          <a:xfrm>
            <a:off x="5512102" y="1637352"/>
            <a:ext cx="222142" cy="2881094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4F7B2B4A-0D63-D042-82A9-4F6EC9DB0290}"/>
              </a:ext>
            </a:extLst>
          </p:cNvPr>
          <p:cNvSpPr/>
          <p:nvPr/>
        </p:nvSpPr>
        <p:spPr>
          <a:xfrm rot="16200000">
            <a:off x="6313899" y="4754880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D9793342-AF76-80AB-9688-99052F2105A5}"/>
              </a:ext>
            </a:extLst>
          </p:cNvPr>
          <p:cNvSpPr/>
          <p:nvPr/>
        </p:nvSpPr>
        <p:spPr>
          <a:xfrm rot="16200000">
            <a:off x="7306839" y="4754880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E6E527B-1D8F-5A45-841D-CAA37646C03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197" t="7330" r="7805"/>
          <a:stretch/>
        </p:blipFill>
        <p:spPr>
          <a:xfrm rot="10800000">
            <a:off x="6430045" y="1637352"/>
            <a:ext cx="222142" cy="28810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C75676E-BF53-C5DE-6A31-F96EA49752B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197" r="7805" b="7330"/>
          <a:stretch/>
        </p:blipFill>
        <p:spPr>
          <a:xfrm rot="10800000">
            <a:off x="7447623" y="1637352"/>
            <a:ext cx="222142" cy="2881093"/>
          </a:xfrm>
          <a:prstGeom prst="rect">
            <a:avLst/>
          </a:prstGeom>
        </p:spPr>
      </p:pic>
      <p:sp>
        <p:nvSpPr>
          <p:cNvPr id="21" name="Right Arrow 20">
            <a:extLst>
              <a:ext uri="{FF2B5EF4-FFF2-40B4-BE49-F238E27FC236}">
                <a16:creationId xmlns:a16="http://schemas.microsoft.com/office/drawing/2014/main" id="{0BB4D7A3-2E29-511D-0145-919B66F02844}"/>
              </a:ext>
            </a:extLst>
          </p:cNvPr>
          <p:cNvSpPr/>
          <p:nvPr/>
        </p:nvSpPr>
        <p:spPr>
          <a:xfrm rot="16200000">
            <a:off x="8333836" y="4754879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A999AEE-8CA0-863E-F5C8-A7D288B371D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197" t="7330" r="7805"/>
          <a:stretch/>
        </p:blipFill>
        <p:spPr>
          <a:xfrm>
            <a:off x="8465200" y="1637351"/>
            <a:ext cx="222142" cy="2881094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9B8B7D-295D-3FEE-7B52-3B404962C918}"/>
              </a:ext>
            </a:extLst>
          </p:cNvPr>
          <p:cNvSpPr/>
          <p:nvPr/>
        </p:nvSpPr>
        <p:spPr>
          <a:xfrm>
            <a:off x="110661" y="1442679"/>
            <a:ext cx="8821559" cy="3285004"/>
          </a:xfrm>
          <a:prstGeom prst="roundRect">
            <a:avLst>
              <a:gd name="adj" fmla="val 6610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9AAF26-E372-537A-BB2A-731C3A0229E8}"/>
              </a:ext>
            </a:extLst>
          </p:cNvPr>
          <p:cNvSpPr txBox="1"/>
          <p:nvPr/>
        </p:nvSpPr>
        <p:spPr>
          <a:xfrm>
            <a:off x="7773779" y="1248006"/>
            <a:ext cx="787658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768x9</a:t>
            </a:r>
          </a:p>
        </p:txBody>
      </p:sp>
    </p:spTree>
    <p:extLst>
      <p:ext uri="{BB962C8B-B14F-4D97-AF65-F5344CB8AC3E}">
        <p14:creationId xmlns:p14="http://schemas.microsoft.com/office/powerpoint/2010/main" val="3343542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9" grpId="0" animBg="1"/>
      <p:bldP spid="13" grpId="0" animBg="1"/>
      <p:bldP spid="15" grpId="0" animBg="1"/>
      <p:bldP spid="17" grpId="0" animBg="1"/>
      <p:bldP spid="18" grpId="0" animBg="1"/>
      <p:bldP spid="21" grpId="0" animBg="1"/>
      <p:bldP spid="10" grpId="0" animBg="1"/>
      <p:bldP spid="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158">
            <a:extLst>
              <a:ext uri="{FF2B5EF4-FFF2-40B4-BE49-F238E27FC236}">
                <a16:creationId xmlns:a16="http://schemas.microsoft.com/office/drawing/2014/main" id="{0D32FE65-5993-C2A7-817A-A157BB7E45E7}"/>
              </a:ext>
            </a:extLst>
          </p:cNvPr>
          <p:cNvGrpSpPr/>
          <p:nvPr/>
        </p:nvGrpSpPr>
        <p:grpSpPr>
          <a:xfrm>
            <a:off x="3466140" y="499749"/>
            <a:ext cx="2433112" cy="259333"/>
            <a:chOff x="3466140" y="499749"/>
            <a:chExt cx="2433112" cy="259333"/>
          </a:xfrm>
        </p:grpSpPr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94BCA42E-91FF-0E0E-28DC-1AC52DA11F86}"/>
                </a:ext>
              </a:extLst>
            </p:cNvPr>
            <p:cNvCxnSpPr/>
            <p:nvPr/>
          </p:nvCxnSpPr>
          <p:spPr>
            <a:xfrm flipH="1" flipV="1">
              <a:off x="3729804" y="512058"/>
              <a:ext cx="2" cy="247024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E0B9C766-B181-83C3-D43D-6BA973810533}"/>
                </a:ext>
              </a:extLst>
            </p:cNvPr>
            <p:cNvCxnSpPr/>
            <p:nvPr/>
          </p:nvCxnSpPr>
          <p:spPr>
            <a:xfrm flipH="1" flipV="1">
              <a:off x="4006733" y="512058"/>
              <a:ext cx="2" cy="247024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495F3A0C-2573-4624-2F1F-02C494919A54}"/>
                </a:ext>
              </a:extLst>
            </p:cNvPr>
            <p:cNvCxnSpPr/>
            <p:nvPr/>
          </p:nvCxnSpPr>
          <p:spPr>
            <a:xfrm flipH="1" flipV="1">
              <a:off x="4272002" y="512058"/>
              <a:ext cx="2" cy="247024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E0C41BC2-0553-A07A-9AAF-344433ED5629}"/>
                </a:ext>
              </a:extLst>
            </p:cNvPr>
            <p:cNvCxnSpPr/>
            <p:nvPr/>
          </p:nvCxnSpPr>
          <p:spPr>
            <a:xfrm flipH="1" flipV="1">
              <a:off x="4546402" y="512058"/>
              <a:ext cx="2" cy="247024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57BA6EB9-9E0D-18E5-AD3E-D58036A4930E}"/>
                </a:ext>
              </a:extLst>
            </p:cNvPr>
            <p:cNvCxnSpPr/>
            <p:nvPr/>
          </p:nvCxnSpPr>
          <p:spPr>
            <a:xfrm flipH="1" flipV="1">
              <a:off x="4811671" y="512058"/>
              <a:ext cx="2" cy="247024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36BB4C0C-6838-9CC8-34C8-DEA5184A818D}"/>
                </a:ext>
              </a:extLst>
            </p:cNvPr>
            <p:cNvCxnSpPr/>
            <p:nvPr/>
          </p:nvCxnSpPr>
          <p:spPr>
            <a:xfrm flipH="1" flipV="1">
              <a:off x="5088171" y="512058"/>
              <a:ext cx="2" cy="247024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96DC8884-CA42-4DE3-F741-FCAE380BDC4C}"/>
                </a:ext>
              </a:extLst>
            </p:cNvPr>
            <p:cNvCxnSpPr/>
            <p:nvPr/>
          </p:nvCxnSpPr>
          <p:spPr>
            <a:xfrm flipH="1" flipV="1">
              <a:off x="5357733" y="512058"/>
              <a:ext cx="2" cy="247024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84C51F95-0FA4-A39F-FF4A-702F33555B4E}"/>
                </a:ext>
              </a:extLst>
            </p:cNvPr>
            <p:cNvCxnSpPr/>
            <p:nvPr/>
          </p:nvCxnSpPr>
          <p:spPr>
            <a:xfrm flipH="1" flipV="1">
              <a:off x="5627840" y="512058"/>
              <a:ext cx="2" cy="247024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15D35479-CE4B-0081-CCB9-123CCCD05036}"/>
                </a:ext>
              </a:extLst>
            </p:cNvPr>
            <p:cNvCxnSpPr/>
            <p:nvPr/>
          </p:nvCxnSpPr>
          <p:spPr>
            <a:xfrm flipH="1" flipV="1">
              <a:off x="5899250" y="509142"/>
              <a:ext cx="2" cy="247024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9148B679-3761-0A46-6904-343B2E80CB9F}"/>
                </a:ext>
              </a:extLst>
            </p:cNvPr>
            <p:cNvCxnSpPr/>
            <p:nvPr/>
          </p:nvCxnSpPr>
          <p:spPr>
            <a:xfrm flipH="1" flipV="1">
              <a:off x="3466140" y="499749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FBB52446-B165-5CE8-58E9-8BBB37B1F792}"/>
              </a:ext>
            </a:extLst>
          </p:cNvPr>
          <p:cNvGrpSpPr/>
          <p:nvPr/>
        </p:nvGrpSpPr>
        <p:grpSpPr>
          <a:xfrm>
            <a:off x="3258747" y="655110"/>
            <a:ext cx="2876240" cy="561178"/>
            <a:chOff x="3258747" y="655110"/>
            <a:chExt cx="2876240" cy="561178"/>
          </a:xfrm>
        </p:grpSpPr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DF960CE9-12B8-A5A1-0758-05449E9F3D65}"/>
                </a:ext>
              </a:extLst>
            </p:cNvPr>
            <p:cNvCxnSpPr/>
            <p:nvPr/>
          </p:nvCxnSpPr>
          <p:spPr>
            <a:xfrm flipH="1" flipV="1">
              <a:off x="3466683" y="969264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6DD0F8AB-FA44-A25B-FBF3-8C1F22731CA7}"/>
                </a:ext>
              </a:extLst>
            </p:cNvPr>
            <p:cNvCxnSpPr/>
            <p:nvPr/>
          </p:nvCxnSpPr>
          <p:spPr>
            <a:xfrm flipH="1" flipV="1">
              <a:off x="3731952" y="969264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60379E0E-35AF-A681-9822-AD1075968C00}"/>
                </a:ext>
              </a:extLst>
            </p:cNvPr>
            <p:cNvCxnSpPr/>
            <p:nvPr/>
          </p:nvCxnSpPr>
          <p:spPr>
            <a:xfrm flipH="1" flipV="1">
              <a:off x="4008881" y="969264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2F73BAFC-8C64-C18D-8E9C-3AAD34BF3028}"/>
                </a:ext>
              </a:extLst>
            </p:cNvPr>
            <p:cNvCxnSpPr/>
            <p:nvPr/>
          </p:nvCxnSpPr>
          <p:spPr>
            <a:xfrm flipH="1" flipV="1">
              <a:off x="4274150" y="969264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9FDBB895-6F20-AF62-C6FD-4E630D2EEA81}"/>
                </a:ext>
              </a:extLst>
            </p:cNvPr>
            <p:cNvCxnSpPr/>
            <p:nvPr/>
          </p:nvCxnSpPr>
          <p:spPr>
            <a:xfrm flipH="1" flipV="1">
              <a:off x="4548550" y="969264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BA7738A5-F229-9258-366E-113E652BBDDD}"/>
                </a:ext>
              </a:extLst>
            </p:cNvPr>
            <p:cNvCxnSpPr/>
            <p:nvPr/>
          </p:nvCxnSpPr>
          <p:spPr>
            <a:xfrm flipH="1" flipV="1">
              <a:off x="4813819" y="969264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D6EEFECA-5BB6-E2F0-411A-A1343DA78477}"/>
                </a:ext>
              </a:extLst>
            </p:cNvPr>
            <p:cNvCxnSpPr/>
            <p:nvPr/>
          </p:nvCxnSpPr>
          <p:spPr>
            <a:xfrm flipH="1" flipV="1">
              <a:off x="5090319" y="969264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4FC43273-BDAF-4577-B7C4-5C5D6D57FD33}"/>
                </a:ext>
              </a:extLst>
            </p:cNvPr>
            <p:cNvCxnSpPr/>
            <p:nvPr/>
          </p:nvCxnSpPr>
          <p:spPr>
            <a:xfrm flipH="1" flipV="1">
              <a:off x="5359881" y="969264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3EAF25C7-DF39-2A8F-1404-44D06716348C}"/>
                </a:ext>
              </a:extLst>
            </p:cNvPr>
            <p:cNvCxnSpPr/>
            <p:nvPr/>
          </p:nvCxnSpPr>
          <p:spPr>
            <a:xfrm flipH="1" flipV="1">
              <a:off x="5629988" y="969264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B9BD2B70-7D19-BBE6-1130-DCDCD443B697}"/>
                </a:ext>
              </a:extLst>
            </p:cNvPr>
            <p:cNvCxnSpPr/>
            <p:nvPr/>
          </p:nvCxnSpPr>
          <p:spPr>
            <a:xfrm flipH="1" flipV="1">
              <a:off x="5901398" y="966348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4" name="Rounded Rectangle 133">
              <a:extLst>
                <a:ext uri="{FF2B5EF4-FFF2-40B4-BE49-F238E27FC236}">
                  <a16:creationId xmlns:a16="http://schemas.microsoft.com/office/drawing/2014/main" id="{4E752F5B-DADA-3804-75D2-009699217D32}"/>
                </a:ext>
              </a:extLst>
            </p:cNvPr>
            <p:cNvSpPr/>
            <p:nvPr/>
          </p:nvSpPr>
          <p:spPr>
            <a:xfrm>
              <a:off x="3258747" y="655110"/>
              <a:ext cx="2876240" cy="316613"/>
            </a:xfrm>
            <a:prstGeom prst="roundRect">
              <a:avLst/>
            </a:prstGeom>
            <a:solidFill>
              <a:srgbClr val="FEE1BB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Trebuchet MS" panose="020B0703020202090204" pitchFamily="34" charset="0"/>
                </a:rPr>
                <a:t>Transformer Encoder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-979517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E77E70-CA0B-74BE-6D18-DA236530D1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7" r="7805" b="7330"/>
          <a:stretch/>
        </p:blipFill>
        <p:spPr>
          <a:xfrm>
            <a:off x="3657600" y="4593108"/>
            <a:ext cx="146955" cy="19059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B93752-89FE-AC22-A75C-C567E61474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7" t="7330" r="7805"/>
          <a:stretch/>
        </p:blipFill>
        <p:spPr>
          <a:xfrm>
            <a:off x="3931920" y="4593108"/>
            <a:ext cx="146955" cy="19059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D22B00-432C-A24A-8511-80A9266D10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7" t="7330" r="7805"/>
          <a:stretch/>
        </p:blipFill>
        <p:spPr>
          <a:xfrm rot="10800000">
            <a:off x="4206240" y="4593108"/>
            <a:ext cx="146955" cy="19059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1AAB00-7BFB-8BA4-ACFD-1913E56F9D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7" r="7805" b="7330"/>
          <a:stretch/>
        </p:blipFill>
        <p:spPr>
          <a:xfrm rot="10800000">
            <a:off x="4480560" y="4593108"/>
            <a:ext cx="146955" cy="19059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E8D6A0-2A6B-A5BC-9F8A-B5E148F749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7" r="7805" b="7330"/>
          <a:stretch/>
        </p:blipFill>
        <p:spPr>
          <a:xfrm>
            <a:off x="4754880" y="4593108"/>
            <a:ext cx="146955" cy="19059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F41915-B6F8-1EAB-A7B8-A5B9A2D75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7" t="7330" r="7805"/>
          <a:stretch/>
        </p:blipFill>
        <p:spPr>
          <a:xfrm>
            <a:off x="5029200" y="4593108"/>
            <a:ext cx="146955" cy="19059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E6E527B-1D8F-5A45-841D-CAA37646C0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7" t="7330" r="7805"/>
          <a:stretch/>
        </p:blipFill>
        <p:spPr>
          <a:xfrm rot="10800000">
            <a:off x="5303520" y="4593108"/>
            <a:ext cx="146955" cy="19059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C75676E-BF53-C5DE-6A31-F96EA49752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7" r="7805" b="7330"/>
          <a:stretch/>
        </p:blipFill>
        <p:spPr>
          <a:xfrm rot="10800000">
            <a:off x="5577840" y="4593108"/>
            <a:ext cx="146955" cy="19059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A999AEE-8CA0-863E-F5C8-A7D288B371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7" t="7330" r="7805"/>
          <a:stretch/>
        </p:blipFill>
        <p:spPr>
          <a:xfrm>
            <a:off x="5852160" y="4593108"/>
            <a:ext cx="146955" cy="19059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DE9F08-4802-47AC-40E6-956AFDC3D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41" y="4537988"/>
            <a:ext cx="615208" cy="6152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4A4B43-DBA4-6436-9FE2-B623249FC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006" y="4537988"/>
            <a:ext cx="615208" cy="6152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C1672CA-B73E-302E-C748-2596E7FF9A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3662" y="4537988"/>
            <a:ext cx="615208" cy="61520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9AE5C79-583A-1F9A-7246-08979853BC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941" y="5286644"/>
            <a:ext cx="615208" cy="61520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BA3147C-FF7F-2A48-F1BE-578EC163B6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5006" y="5286644"/>
            <a:ext cx="615208" cy="61520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0562A33-40B1-E1A1-8ED4-2AABBCD2E6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3662" y="5286644"/>
            <a:ext cx="615208" cy="61520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8B45835-2D60-E9A5-9E40-D818E28F86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941" y="6035300"/>
            <a:ext cx="615208" cy="61520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D6E0F8C-F285-9F07-AFB0-4DD25B7DF9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006" y="6035300"/>
            <a:ext cx="615208" cy="61520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C8DD355-5494-1535-7EEE-A45E453CA7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13662" y="6035300"/>
            <a:ext cx="615208" cy="615208"/>
          </a:xfrm>
          <a:prstGeom prst="rect">
            <a:avLst/>
          </a:prstGeom>
        </p:spPr>
      </p:pic>
      <p:sp>
        <p:nvSpPr>
          <p:cNvPr id="32" name="Right Arrow 31">
            <a:extLst>
              <a:ext uri="{FF2B5EF4-FFF2-40B4-BE49-F238E27FC236}">
                <a16:creationId xmlns:a16="http://schemas.microsoft.com/office/drawing/2014/main" id="{FBAA5C1D-D9BE-5EF5-3EFA-BDB8D19972A1}"/>
              </a:ext>
            </a:extLst>
          </p:cNvPr>
          <p:cNvSpPr/>
          <p:nvPr/>
        </p:nvSpPr>
        <p:spPr>
          <a:xfrm>
            <a:off x="2764809" y="5366318"/>
            <a:ext cx="493937" cy="439546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BC4BD8A-BE5C-D13F-07A6-0CA7FAE67ED9}"/>
              </a:ext>
            </a:extLst>
          </p:cNvPr>
          <p:cNvGrpSpPr/>
          <p:nvPr/>
        </p:nvGrpSpPr>
        <p:grpSpPr>
          <a:xfrm>
            <a:off x="3627429" y="6632732"/>
            <a:ext cx="2399808" cy="139700"/>
            <a:chOff x="3627429" y="6632732"/>
            <a:chExt cx="2399808" cy="13970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8FDC62A-7A08-5A00-D6D5-B87ECA4AB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627429" y="6632732"/>
              <a:ext cx="203200" cy="1270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33B3E47-C51E-584B-081A-E2023479F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14773" y="6632732"/>
              <a:ext cx="546100" cy="1270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7EC3156-608D-5D60-9103-CF17E3C11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824037" y="6632732"/>
              <a:ext cx="203200" cy="139700"/>
            </a:xfrm>
            <a:prstGeom prst="rect">
              <a:avLst/>
            </a:prstGeom>
          </p:spPr>
        </p:pic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FEEF89E-7C76-2EA6-DBBD-F6799FDF94DF}"/>
              </a:ext>
            </a:extLst>
          </p:cNvPr>
          <p:cNvGrpSpPr/>
          <p:nvPr/>
        </p:nvGrpSpPr>
        <p:grpSpPr>
          <a:xfrm>
            <a:off x="3627429" y="2874372"/>
            <a:ext cx="2399808" cy="1684722"/>
            <a:chOff x="3627429" y="2863739"/>
            <a:chExt cx="2399808" cy="1684722"/>
          </a:xfrm>
        </p:grpSpPr>
        <p:sp>
          <p:nvSpPr>
            <p:cNvPr id="40" name="Right Arrow 39">
              <a:extLst>
                <a:ext uri="{FF2B5EF4-FFF2-40B4-BE49-F238E27FC236}">
                  <a16:creationId xmlns:a16="http://schemas.microsoft.com/office/drawing/2014/main" id="{8D33E7DD-7F5C-9E66-2465-8A6370A90829}"/>
                </a:ext>
              </a:extLst>
            </p:cNvPr>
            <p:cNvSpPr/>
            <p:nvPr/>
          </p:nvSpPr>
          <p:spPr>
            <a:xfrm rot="16200000">
              <a:off x="4672754" y="4177175"/>
              <a:ext cx="303027" cy="439546"/>
            </a:xfrm>
            <a:prstGeom prst="rightArrow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A1D82750-65E4-E671-2B41-4BBC53D89A3E}"/>
                </a:ext>
              </a:extLst>
            </p:cNvPr>
            <p:cNvSpPr/>
            <p:nvPr/>
          </p:nvSpPr>
          <p:spPr>
            <a:xfrm>
              <a:off x="4001982" y="3870980"/>
              <a:ext cx="1645920" cy="37459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DC35FB7-EB05-5F35-A1AD-900DFE806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206239" y="3962934"/>
              <a:ext cx="1129020" cy="23673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BD0ECC4-AFDC-64CF-9FD7-DB28934E62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t="3353" b="2157"/>
            <a:stretch/>
          </p:blipFill>
          <p:spPr>
            <a:xfrm>
              <a:off x="3627429" y="2863739"/>
              <a:ext cx="2399808" cy="631606"/>
            </a:xfrm>
            <a:prstGeom prst="rect">
              <a:avLst/>
            </a:prstGeom>
          </p:spPr>
        </p:pic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4C20B296-CB74-B024-4309-E5343997F46A}"/>
                </a:ext>
              </a:extLst>
            </p:cNvPr>
            <p:cNvSpPr/>
            <p:nvPr/>
          </p:nvSpPr>
          <p:spPr>
            <a:xfrm rot="16200000">
              <a:off x="4678496" y="3473972"/>
              <a:ext cx="303027" cy="439546"/>
            </a:xfrm>
            <a:prstGeom prst="rightArrow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6B2604C-2EE1-959A-A37D-3BBE2A65F84A}"/>
              </a:ext>
            </a:extLst>
          </p:cNvPr>
          <p:cNvGrpSpPr/>
          <p:nvPr/>
        </p:nvGrpSpPr>
        <p:grpSpPr>
          <a:xfrm>
            <a:off x="6134986" y="4593108"/>
            <a:ext cx="944226" cy="1905948"/>
            <a:chOff x="6134986" y="4593108"/>
            <a:chExt cx="944226" cy="1905948"/>
          </a:xfrm>
        </p:grpSpPr>
        <p:sp>
          <p:nvSpPr>
            <p:cNvPr id="39" name="Right Brace 38">
              <a:extLst>
                <a:ext uri="{FF2B5EF4-FFF2-40B4-BE49-F238E27FC236}">
                  <a16:creationId xmlns:a16="http://schemas.microsoft.com/office/drawing/2014/main" id="{743129AB-3B00-8629-48BA-CFAE0403FD2F}"/>
                </a:ext>
              </a:extLst>
            </p:cNvPr>
            <p:cNvSpPr/>
            <p:nvPr/>
          </p:nvSpPr>
          <p:spPr>
            <a:xfrm>
              <a:off x="6134986" y="4593108"/>
              <a:ext cx="480146" cy="1905948"/>
            </a:xfrm>
            <a:prstGeom prst="rightBrace">
              <a:avLst/>
            </a:prstGeom>
            <a:ln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B35D292B-A802-A017-1765-EFA4E896F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710912" y="5387332"/>
              <a:ext cx="368300" cy="317500"/>
            </a:xfrm>
            <a:prstGeom prst="rect">
              <a:avLst/>
            </a:prstGeom>
          </p:spPr>
        </p:pic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E28B92BA-8970-7988-DE92-3F42BF1D5EA1}"/>
              </a:ext>
            </a:extLst>
          </p:cNvPr>
          <p:cNvSpPr txBox="1"/>
          <p:nvPr/>
        </p:nvSpPr>
        <p:spPr>
          <a:xfrm>
            <a:off x="4164035" y="1953458"/>
            <a:ext cx="10406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rgbClr val="0070C0"/>
                </a:solidFill>
              </a:rPr>
              <a:t>. . . </a:t>
            </a: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E86E28FA-8D12-C81E-2BAE-B9B8C7758A5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3353" b="2157"/>
          <a:stretch/>
        </p:blipFill>
        <p:spPr>
          <a:xfrm>
            <a:off x="3627429" y="1140475"/>
            <a:ext cx="2399808" cy="631606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BCEBF7B-1957-084C-CA67-9D60B5EA7EA5}"/>
              </a:ext>
            </a:extLst>
          </p:cNvPr>
          <p:cNvGrpSpPr/>
          <p:nvPr/>
        </p:nvGrpSpPr>
        <p:grpSpPr>
          <a:xfrm>
            <a:off x="2984358" y="2015095"/>
            <a:ext cx="3208392" cy="870922"/>
            <a:chOff x="2984358" y="1781169"/>
            <a:chExt cx="3208392" cy="870922"/>
          </a:xfrm>
        </p:grpSpPr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2EC7C7A5-AA46-6F8C-B3BE-4743DFA53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000759" y="2087483"/>
              <a:ext cx="291229" cy="300937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22E73A86-688E-DC2D-3591-FDFFB52F76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t="30511"/>
            <a:stretch/>
          </p:blipFill>
          <p:spPr>
            <a:xfrm rot="16200000">
              <a:off x="3208797" y="2073212"/>
              <a:ext cx="444500" cy="291229"/>
            </a:xfrm>
            <a:prstGeom prst="rect">
              <a:avLst/>
            </a:prstGeom>
          </p:spPr>
        </p:pic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31E5A6BA-5B6A-C7A4-772E-213ABF8001B8}"/>
                </a:ext>
              </a:extLst>
            </p:cNvPr>
            <p:cNvSpPr/>
            <p:nvPr/>
          </p:nvSpPr>
          <p:spPr>
            <a:xfrm>
              <a:off x="3540638" y="2092196"/>
              <a:ext cx="361882" cy="3009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C63782F-A5FB-158A-F8DC-3C01104D70CE}"/>
                </a:ext>
              </a:extLst>
            </p:cNvPr>
            <p:cNvSpPr txBox="1"/>
            <p:nvPr/>
          </p:nvSpPr>
          <p:spPr>
            <a:xfrm>
              <a:off x="3448318" y="1918571"/>
              <a:ext cx="5497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dirty="0"/>
                <a:t>+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8BC8106-B88C-35AA-1A18-8C58E764888C}"/>
                </a:ext>
              </a:extLst>
            </p:cNvPr>
            <p:cNvSpPr txBox="1"/>
            <p:nvPr/>
          </p:nvSpPr>
          <p:spPr>
            <a:xfrm>
              <a:off x="2984358" y="1838893"/>
              <a:ext cx="3529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200" dirty="0">
                  <a:solidFill>
                    <a:srgbClr val="0070C0"/>
                  </a:solidFill>
                  <a:latin typeface="Trebuchet MS" panose="020B0703020202090204" pitchFamily="34" charset="0"/>
                </a:rPr>
                <a:t>PE</a:t>
              </a:r>
            </a:p>
          </p:txBody>
        </p: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690900D1-47E5-4C8E-386D-1D85DE5C1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 rot="10800000">
              <a:off x="3487420" y="2389869"/>
              <a:ext cx="444500" cy="253038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DF2B5649-6C6E-3B16-63C3-9B1D64FF6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195432" y="2087483"/>
              <a:ext cx="291229" cy="300937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42499252-91C1-DFC6-7CA3-636D010FDA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t="30511"/>
            <a:stretch/>
          </p:blipFill>
          <p:spPr>
            <a:xfrm rot="16200000">
              <a:off x="5403470" y="2073212"/>
              <a:ext cx="444500" cy="291229"/>
            </a:xfrm>
            <a:prstGeom prst="rect">
              <a:avLst/>
            </a:prstGeom>
          </p:spPr>
        </p:pic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824C34B6-E757-8A15-F85F-83FA54B9D662}"/>
                </a:ext>
              </a:extLst>
            </p:cNvPr>
            <p:cNvSpPr/>
            <p:nvPr/>
          </p:nvSpPr>
          <p:spPr>
            <a:xfrm>
              <a:off x="5735311" y="2092196"/>
              <a:ext cx="361882" cy="3009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A709FD7-7AB4-14EE-DC6C-31FDED87D90C}"/>
                </a:ext>
              </a:extLst>
            </p:cNvPr>
            <p:cNvSpPr txBox="1"/>
            <p:nvPr/>
          </p:nvSpPr>
          <p:spPr>
            <a:xfrm>
              <a:off x="5642991" y="1918571"/>
              <a:ext cx="5497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dirty="0"/>
                <a:t>+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B1C7392-73FB-9237-2C55-C36858434778}"/>
                </a:ext>
              </a:extLst>
            </p:cNvPr>
            <p:cNvSpPr txBox="1"/>
            <p:nvPr/>
          </p:nvSpPr>
          <p:spPr>
            <a:xfrm>
              <a:off x="5179031" y="1838893"/>
              <a:ext cx="3529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200" dirty="0">
                  <a:solidFill>
                    <a:srgbClr val="0070C0"/>
                  </a:solidFill>
                  <a:latin typeface="Trebuchet MS" panose="020B0703020202090204" pitchFamily="34" charset="0"/>
                </a:rPr>
                <a:t>PE</a:t>
              </a:r>
            </a:p>
          </p:txBody>
        </p: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EC302681-E640-FB80-3F2E-203F530E8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 rot="10800000">
              <a:off x="5661023" y="2399053"/>
              <a:ext cx="444500" cy="253038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006B3D13-78F8-4337-DA84-16841E881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 rot="10800000">
              <a:off x="3485075" y="1782618"/>
              <a:ext cx="444500" cy="253038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01C83AEC-BB6C-141D-4D13-FC4C27412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 rot="10800000">
              <a:off x="5658678" y="1781169"/>
              <a:ext cx="444500" cy="253038"/>
            </a:xfrm>
            <a:prstGeom prst="rect">
              <a:avLst/>
            </a:prstGeom>
          </p:spPr>
        </p:pic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FD821A2-9862-6472-88F8-787C2EDE00A9}"/>
              </a:ext>
            </a:extLst>
          </p:cNvPr>
          <p:cNvGrpSpPr/>
          <p:nvPr/>
        </p:nvGrpSpPr>
        <p:grpSpPr>
          <a:xfrm>
            <a:off x="3653107" y="1089860"/>
            <a:ext cx="3381655" cy="920118"/>
            <a:chOff x="3653107" y="834676"/>
            <a:chExt cx="3381655" cy="920118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ECFFB02-79CB-D636-9063-BC752CD34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755362" y="1146651"/>
              <a:ext cx="279400" cy="31750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81B3246-1391-5B5E-58A4-57E4DCB05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653107" y="1621444"/>
              <a:ext cx="177800" cy="12700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30A3BEC-79C7-15D3-78F7-CA4A46BEE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959859" y="1621444"/>
              <a:ext cx="520700" cy="1270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FF4B261-FE73-D239-E27A-811AD9C5F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5819530" y="1615094"/>
              <a:ext cx="177800" cy="139700"/>
            </a:xfrm>
            <a:prstGeom prst="rect">
              <a:avLst/>
            </a:prstGeom>
          </p:spPr>
        </p:pic>
        <p:sp>
          <p:nvSpPr>
            <p:cNvPr id="115" name="Right Brace 114">
              <a:extLst>
                <a:ext uri="{FF2B5EF4-FFF2-40B4-BE49-F238E27FC236}">
                  <a16:creationId xmlns:a16="http://schemas.microsoft.com/office/drawing/2014/main" id="{BF7A9CE7-D0C0-1342-B1EB-6AB06E7CE894}"/>
                </a:ext>
              </a:extLst>
            </p:cNvPr>
            <p:cNvSpPr/>
            <p:nvPr/>
          </p:nvSpPr>
          <p:spPr>
            <a:xfrm>
              <a:off x="6266861" y="834676"/>
              <a:ext cx="214349" cy="770226"/>
            </a:xfrm>
            <a:prstGeom prst="rightBrace">
              <a:avLst/>
            </a:prstGeom>
            <a:ln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B295B49-C7C8-03F7-55F4-525CA63141FE}"/>
              </a:ext>
            </a:extLst>
          </p:cNvPr>
          <p:cNvGrpSpPr/>
          <p:nvPr/>
        </p:nvGrpSpPr>
        <p:grpSpPr>
          <a:xfrm>
            <a:off x="3630429" y="2855428"/>
            <a:ext cx="3496028" cy="841166"/>
            <a:chOff x="3630429" y="2664034"/>
            <a:chExt cx="3496028" cy="841166"/>
          </a:xfrm>
        </p:grpSpPr>
        <p:sp>
          <p:nvSpPr>
            <p:cNvPr id="46" name="Right Brace 45">
              <a:extLst>
                <a:ext uri="{FF2B5EF4-FFF2-40B4-BE49-F238E27FC236}">
                  <a16:creationId xmlns:a16="http://schemas.microsoft.com/office/drawing/2014/main" id="{5108B2E6-D8EF-94CC-FBBA-AF4BB9282A5D}"/>
                </a:ext>
              </a:extLst>
            </p:cNvPr>
            <p:cNvSpPr/>
            <p:nvPr/>
          </p:nvSpPr>
          <p:spPr>
            <a:xfrm>
              <a:off x="6267884" y="2664034"/>
              <a:ext cx="214349" cy="770226"/>
            </a:xfrm>
            <a:prstGeom prst="rightBrace">
              <a:avLst/>
            </a:prstGeom>
            <a:ln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81DEDAB1-AB47-68F4-6A8D-97D780D4D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6745457" y="2935766"/>
              <a:ext cx="381000" cy="317500"/>
            </a:xfrm>
            <a:prstGeom prst="rect">
              <a:avLst/>
            </a:pr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BFEC854F-254B-19AA-0E6F-E53E18D67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3630429" y="3352800"/>
              <a:ext cx="203200" cy="152400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99AE81BA-8C7C-AEDB-502B-6F65971E1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3911891" y="3352800"/>
              <a:ext cx="533400" cy="152400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634850E4-B324-867F-224D-DC6C0E222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5788848" y="3352800"/>
              <a:ext cx="203200" cy="152400"/>
            </a:xfrm>
            <a:prstGeom prst="rect">
              <a:avLst/>
            </a:prstGeom>
          </p:spPr>
        </p:pic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021A05A-4ED9-EAE8-7E1E-71BC2F99D447}"/>
              </a:ext>
            </a:extLst>
          </p:cNvPr>
          <p:cNvGrpSpPr/>
          <p:nvPr/>
        </p:nvGrpSpPr>
        <p:grpSpPr>
          <a:xfrm>
            <a:off x="3352029" y="1115145"/>
            <a:ext cx="232117" cy="873877"/>
            <a:chOff x="3352029" y="859961"/>
            <a:chExt cx="232117" cy="873877"/>
          </a:xfrm>
        </p:grpSpPr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54AFDF4B-0B7F-650C-D801-B8F8D5F3E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3352029" y="859961"/>
              <a:ext cx="232117" cy="685800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695AA357-A091-79E7-184B-0C5245995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3377312" y="1594138"/>
              <a:ext cx="177800" cy="139700"/>
            </a:xfrm>
            <a:prstGeom prst="rect">
              <a:avLst/>
            </a:prstGeom>
          </p:spPr>
        </p:pic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BC4CC7F6-782B-FF6F-29D7-60BAB9873E19}"/>
              </a:ext>
            </a:extLst>
          </p:cNvPr>
          <p:cNvGrpSpPr/>
          <p:nvPr/>
        </p:nvGrpSpPr>
        <p:grpSpPr>
          <a:xfrm>
            <a:off x="2291634" y="164526"/>
            <a:ext cx="1400182" cy="369332"/>
            <a:chOff x="2291634" y="164526"/>
            <a:chExt cx="1400182" cy="369332"/>
          </a:xfrm>
        </p:grpSpPr>
        <p:sp>
          <p:nvSpPr>
            <p:cNvPr id="145" name="Rounded Rectangle 144">
              <a:extLst>
                <a:ext uri="{FF2B5EF4-FFF2-40B4-BE49-F238E27FC236}">
                  <a16:creationId xmlns:a16="http://schemas.microsoft.com/office/drawing/2014/main" id="{2294AD1A-EA89-47D1-0C29-CB8E80F281A4}"/>
                </a:ext>
              </a:extLst>
            </p:cNvPr>
            <p:cNvSpPr/>
            <p:nvPr/>
          </p:nvSpPr>
          <p:spPr>
            <a:xfrm>
              <a:off x="3235857" y="188784"/>
              <a:ext cx="455959" cy="31661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Trebuchet MS" panose="020B0703020202090204" pitchFamily="34" charset="0"/>
                </a:rPr>
                <a:t>MLP</a:t>
              </a:r>
            </a:p>
          </p:txBody>
        </p: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4B4B7C84-1919-F5AF-6685-77CA3603F5A9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3110917" y="227872"/>
              <a:ext cx="2" cy="24702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3ED785A-34F9-8307-3978-171CF5375025}"/>
                </a:ext>
              </a:extLst>
            </p:cNvPr>
            <p:cNvSpPr txBox="1"/>
            <p:nvPr/>
          </p:nvSpPr>
          <p:spPr>
            <a:xfrm>
              <a:off x="2291634" y="164526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 err="1">
                  <a:latin typeface="Trebuchet MS" panose="020B0703020202090204" pitchFamily="34" charset="0"/>
                </a:rPr>
                <a:t>Class</a:t>
              </a:r>
              <a:endParaRPr lang="es-ES_tradnl" dirty="0">
                <a:latin typeface="Trebuchet MS" panose="020B070302020209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7661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8F44C9-4458-2999-3437-9C5ED536FD1C}"/>
              </a:ext>
            </a:extLst>
          </p:cNvPr>
          <p:cNvSpPr txBox="1"/>
          <p:nvPr/>
        </p:nvSpPr>
        <p:spPr>
          <a:xfrm>
            <a:off x="293511" y="5723467"/>
            <a:ext cx="8145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rebuchet MS" panose="020B0703020202090204" pitchFamily="34" charset="0"/>
              </a:rPr>
              <a:t>Zhong, Y., &amp; Deng, W. (2021). Face transformer for recognition. </a:t>
            </a:r>
            <a:r>
              <a:rPr lang="en-US" sz="1000" b="0" i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rebuchet MS" panose="020B0703020202090204" pitchFamily="34" charset="0"/>
              </a:rPr>
              <a:t>arXiv</a:t>
            </a:r>
            <a:r>
              <a:rPr lang="en-US" sz="10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rebuchet MS" panose="020B0703020202090204" pitchFamily="34" charset="0"/>
              </a:rPr>
              <a:t> preprint arXiv:2103.14803</a:t>
            </a:r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rebuchet MS" panose="020B0703020202090204" pitchFamily="34" charset="0"/>
              </a:rPr>
              <a:t>.</a:t>
            </a:r>
            <a:endParaRPr lang="es-ES_tradnl" sz="1000" dirty="0">
              <a:solidFill>
                <a:schemeClr val="tx1">
                  <a:lumMod val="50000"/>
                  <a:lumOff val="50000"/>
                </a:schemeClr>
              </a:solidFill>
              <a:latin typeface="Trebuchet MS" panose="020B070302020209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A86885-797C-53E6-413F-3B714B21C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43616"/>
            <a:ext cx="8944417" cy="349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5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973123-544A-5F6B-3404-A4A03609E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8152"/>
            <a:ext cx="8726875" cy="25667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8F44C9-4458-2999-3437-9C5ED536FD1C}"/>
              </a:ext>
            </a:extLst>
          </p:cNvPr>
          <p:cNvSpPr txBox="1"/>
          <p:nvPr/>
        </p:nvSpPr>
        <p:spPr>
          <a:xfrm>
            <a:off x="293511" y="5723467"/>
            <a:ext cx="8145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rebuchet MS" panose="020B0703020202090204" pitchFamily="34" charset="0"/>
              </a:rPr>
              <a:t>Zhong, Y., &amp; Deng, W. (2021). Face transformer for recognition. </a:t>
            </a:r>
            <a:r>
              <a:rPr lang="en-US" sz="1000" b="0" i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rebuchet MS" panose="020B0703020202090204" pitchFamily="34" charset="0"/>
              </a:rPr>
              <a:t>arXiv</a:t>
            </a:r>
            <a:r>
              <a:rPr lang="en-US" sz="10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rebuchet MS" panose="020B0703020202090204" pitchFamily="34" charset="0"/>
              </a:rPr>
              <a:t> preprint arXiv:2103.14803</a:t>
            </a:r>
            <a:r>
              <a:rPr lang="en-US" sz="1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rebuchet MS" panose="020B0703020202090204" pitchFamily="34" charset="0"/>
              </a:rPr>
              <a:t>.</a:t>
            </a:r>
            <a:endParaRPr lang="es-ES_tradnl" sz="1000" dirty="0">
              <a:solidFill>
                <a:schemeClr val="tx1">
                  <a:lumMod val="50000"/>
                  <a:lumOff val="50000"/>
                </a:schemeClr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808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BF5390-B120-78F7-CC3C-EDB0F89E73EF}"/>
              </a:ext>
            </a:extLst>
          </p:cNvPr>
          <p:cNvSpPr txBox="1"/>
          <p:nvPr/>
        </p:nvSpPr>
        <p:spPr>
          <a:xfrm>
            <a:off x="209006" y="6357257"/>
            <a:ext cx="8327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Shusen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Wang: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Vision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Transformer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for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Image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Classification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 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  <a:hlinkClick r:id="rId2"/>
              </a:rPr>
              <a:t>https://youtu.be/HZ4j_U3FC94?si=plI9zvAIxx2eIYgq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7E0FA6-6F73-2AAF-D985-55B85AE6C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9" y="1602420"/>
            <a:ext cx="7772400" cy="384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78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BF5390-B120-78F7-CC3C-EDB0F89E73EF}"/>
              </a:ext>
            </a:extLst>
          </p:cNvPr>
          <p:cNvSpPr txBox="1"/>
          <p:nvPr/>
        </p:nvSpPr>
        <p:spPr>
          <a:xfrm>
            <a:off x="209006" y="6357257"/>
            <a:ext cx="8327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Shusen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Wang: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Vision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Transformer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for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Image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Classification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 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  <a:hlinkClick r:id="rId2"/>
              </a:rPr>
              <a:t>https://youtu.be/HZ4j_U3FC94?si=plI9zvAIxx2eIYgq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04C083-52F9-58AE-E7DB-56E79E851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92" y="2063030"/>
            <a:ext cx="7772400" cy="304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02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B8047D-86D8-63C7-E744-3F12BAB7B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896" y="1020762"/>
            <a:ext cx="5217193" cy="484398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F4CA348-6261-AEC4-52C3-0A27EC7DCBE9}"/>
              </a:ext>
            </a:extLst>
          </p:cNvPr>
          <p:cNvSpPr txBox="1">
            <a:spLocks/>
          </p:cNvSpPr>
          <p:nvPr/>
        </p:nvSpPr>
        <p:spPr bwMode="auto">
          <a:xfrm>
            <a:off x="209006" y="105006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l"/>
            <a:r>
              <a:rPr lang="en-US" sz="3600" kern="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Visual Transformer </a:t>
            </a:r>
            <a:r>
              <a:rPr lang="en-US" sz="3600" kern="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(</a:t>
            </a:r>
            <a:r>
              <a:rPr lang="en-US" sz="3600" kern="0" dirty="0" err="1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ViT</a:t>
            </a:r>
            <a:r>
              <a:rPr lang="en-US" sz="3600" kern="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): </a:t>
            </a:r>
            <a:r>
              <a:rPr lang="en-US" sz="3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C84990-3292-E041-DA70-DA2FB62A61E7}"/>
              </a:ext>
            </a:extLst>
          </p:cNvPr>
          <p:cNvSpPr txBox="1"/>
          <p:nvPr/>
        </p:nvSpPr>
        <p:spPr>
          <a:xfrm>
            <a:off x="79183" y="6198996"/>
            <a:ext cx="84892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Mery, Domingo, Pamela Romero, Gabriel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Garib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Alma Pedro,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Maria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Paz Salinas, Javiera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Sepulveda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Leonel Hidalgo, Claudia Prieto, and Cristian Navarrete-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Dechent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 "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Skin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Lesion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Recognition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Using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Deep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Learning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: 50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Ways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to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Choose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Your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Model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." In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Pacific-Rim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Symposium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on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Image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 and Video </a:t>
            </a:r>
            <a:r>
              <a:rPr lang="es-ES_tradnl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Technology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, pp. 103-116. Cham: Springer International Publishing, 2022.</a:t>
            </a:r>
          </a:p>
        </p:txBody>
      </p:sp>
    </p:spTree>
    <p:extLst>
      <p:ext uri="{BB962C8B-B14F-4D97-AF65-F5344CB8AC3E}">
        <p14:creationId xmlns:p14="http://schemas.microsoft.com/office/powerpoint/2010/main" val="730214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82134BC-E1E8-D844-B4F1-E112E085E2D1}"/>
              </a:ext>
            </a:extLst>
          </p:cNvPr>
          <p:cNvGraphicFramePr/>
          <p:nvPr/>
        </p:nvGraphicFramePr>
        <p:xfrm>
          <a:off x="931624" y="514350"/>
          <a:ext cx="7280753" cy="53079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093AA661-4730-D844-8A7F-379287BF4821}"/>
              </a:ext>
            </a:extLst>
          </p:cNvPr>
          <p:cNvSpPr/>
          <p:nvPr/>
        </p:nvSpPr>
        <p:spPr>
          <a:xfrm rot="21258001">
            <a:off x="1043234" y="1471509"/>
            <a:ext cx="6567735" cy="443187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6B127F-523D-5948-9F93-445BB1E012B2}"/>
              </a:ext>
            </a:extLst>
          </p:cNvPr>
          <p:cNvSpPr txBox="1"/>
          <p:nvPr/>
        </p:nvSpPr>
        <p:spPr>
          <a:xfrm rot="21005928">
            <a:off x="2286922" y="3107509"/>
            <a:ext cx="45738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B0F0"/>
                </a:solidFill>
                <a:latin typeface="Gill Sans MT" panose="020B0502020104020203" pitchFamily="34" charset="77"/>
              </a:rPr>
              <a:t>50 models from</a:t>
            </a:r>
          </a:p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15 different architectures</a:t>
            </a:r>
            <a:endParaRPr lang="en-CL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746068-1A0D-3C53-B2DB-9B13C6B60A56}"/>
              </a:ext>
            </a:extLst>
          </p:cNvPr>
          <p:cNvSpPr txBox="1"/>
          <p:nvPr/>
        </p:nvSpPr>
        <p:spPr>
          <a:xfrm>
            <a:off x="940436" y="151251"/>
            <a:ext cx="3717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Evaluated Methods</a:t>
            </a:r>
          </a:p>
        </p:txBody>
      </p:sp>
    </p:spTree>
    <p:extLst>
      <p:ext uri="{BB962C8B-B14F-4D97-AF65-F5344CB8AC3E}">
        <p14:creationId xmlns:p14="http://schemas.microsoft.com/office/powerpoint/2010/main" val="180587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028309-9EAD-FA4A-B4B2-E2AFFB554294}"/>
              </a:ext>
            </a:extLst>
          </p:cNvPr>
          <p:cNvSpPr txBox="1"/>
          <p:nvPr/>
        </p:nvSpPr>
        <p:spPr>
          <a:xfrm>
            <a:off x="3233415" y="970689"/>
            <a:ext cx="147348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chemeClr val="accent2"/>
                </a:solidFill>
                <a:latin typeface="Gill Sans MT" panose="020B0502020104020203" pitchFamily="34" charset="77"/>
              </a:rPr>
              <a:t>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6F8C05-4544-FB4F-A4A3-E9814421C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459" y="1607928"/>
            <a:ext cx="5592851" cy="3915000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696F09D-6E86-DE41-92D9-FDCE834D8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151291"/>
              </p:ext>
            </p:extLst>
          </p:nvPr>
        </p:nvGraphicFramePr>
        <p:xfrm>
          <a:off x="146475" y="1059132"/>
          <a:ext cx="3030776" cy="446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687">
                  <a:extLst>
                    <a:ext uri="{9D8B030D-6E8A-4147-A177-3AD203B41FA5}">
                      <a16:colId xmlns:a16="http://schemas.microsoft.com/office/drawing/2014/main" val="3541870911"/>
                    </a:ext>
                  </a:extLst>
                </a:gridCol>
                <a:gridCol w="781292">
                  <a:extLst>
                    <a:ext uri="{9D8B030D-6E8A-4147-A177-3AD203B41FA5}">
                      <a16:colId xmlns:a16="http://schemas.microsoft.com/office/drawing/2014/main" val="50501805"/>
                    </a:ext>
                  </a:extLst>
                </a:gridCol>
                <a:gridCol w="1692797">
                  <a:extLst>
                    <a:ext uri="{9D8B030D-6E8A-4147-A177-3AD203B41FA5}">
                      <a16:colId xmlns:a16="http://schemas.microsoft.com/office/drawing/2014/main" val="1724318368"/>
                    </a:ext>
                  </a:extLst>
                </a:gridCol>
              </a:tblGrid>
              <a:tr h="557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Class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Acronym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uLnTx/>
                          <a:uFillTx/>
                          <a:latin typeface="Trebuchet MS" panose="020B0703020202090204" pitchFamily="34" charset="0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09861489"/>
                  </a:ext>
                </a:extLst>
              </a:tr>
              <a:tr h="557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akiec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Actinic Keratosis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11629043"/>
                  </a:ext>
                </a:extLst>
              </a:tr>
              <a:tr h="557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bcc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Basal Cell Carcinoma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7421192"/>
                  </a:ext>
                </a:extLst>
              </a:tr>
              <a:tr h="557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bkl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Benign Keratosis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14129838"/>
                  </a:ext>
                </a:extLst>
              </a:tr>
              <a:tr h="557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df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Dermatofibroma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34582284"/>
                  </a:ext>
                </a:extLst>
              </a:tr>
              <a:tr h="557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mel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Melanoma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43263965"/>
                  </a:ext>
                </a:extLst>
              </a:tr>
              <a:tr h="557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nv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Melanocytic Nevus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48849319"/>
                  </a:ext>
                </a:extLst>
              </a:tr>
              <a:tr h="557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vasc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Vascular Lesion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2645488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0971C55-E660-6141-AA66-4EBAC12DA9C9}"/>
              </a:ext>
            </a:extLst>
          </p:cNvPr>
          <p:cNvSpPr txBox="1"/>
          <p:nvPr/>
        </p:nvSpPr>
        <p:spPr>
          <a:xfrm>
            <a:off x="3218836" y="5531389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>
                <a:latin typeface="Gill Sans MT" panose="020B0502020104020203" pitchFamily="34" charset="77"/>
              </a:rPr>
              <a:t>ISIC Dataset – HAM 10000</a:t>
            </a:r>
          </a:p>
        </p:txBody>
      </p:sp>
    </p:spTree>
    <p:extLst>
      <p:ext uri="{BB962C8B-B14F-4D97-AF65-F5344CB8AC3E}">
        <p14:creationId xmlns:p14="http://schemas.microsoft.com/office/powerpoint/2010/main" val="2626508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973642-D167-A844-8B44-9FB3BD16A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21" y="1522675"/>
            <a:ext cx="7449963" cy="44780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AF84B9-AABA-8C44-A127-CE7C61DB23B3}"/>
              </a:ext>
            </a:extLst>
          </p:cNvPr>
          <p:cNvSpPr txBox="1"/>
          <p:nvPr/>
        </p:nvSpPr>
        <p:spPr>
          <a:xfrm>
            <a:off x="785021" y="1141244"/>
            <a:ext cx="6292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Gill Sans MT" panose="020B0502020104020203" pitchFamily="34" charset="77"/>
              </a:rPr>
              <a:t>Number of images for training, validation and testing of each class</a:t>
            </a:r>
            <a:endParaRPr lang="en-CL" dirty="0">
              <a:solidFill>
                <a:schemeClr val="accent2"/>
              </a:solidFill>
              <a:latin typeface="Gill Sans MT" panose="020B0502020104020203" pitchFamily="34" charset="77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0DF846-23E1-B541-837A-FC1B5A724313}"/>
              </a:ext>
            </a:extLst>
          </p:cNvPr>
          <p:cNvGrpSpPr/>
          <p:nvPr/>
        </p:nvGrpSpPr>
        <p:grpSpPr>
          <a:xfrm>
            <a:off x="1807800" y="2392324"/>
            <a:ext cx="6586393" cy="3430370"/>
            <a:chOff x="2611567" y="2046765"/>
            <a:chExt cx="8781857" cy="457382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EECC151-7E75-3243-B096-3A5CA5BB40F0}"/>
                </a:ext>
              </a:extLst>
            </p:cNvPr>
            <p:cNvSpPr/>
            <p:nvPr/>
          </p:nvSpPr>
          <p:spPr>
            <a:xfrm>
              <a:off x="2720021" y="2404272"/>
              <a:ext cx="8673403" cy="649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3DBE91-9489-B147-8F88-287DD9A450D3}"/>
                </a:ext>
              </a:extLst>
            </p:cNvPr>
            <p:cNvSpPr/>
            <p:nvPr/>
          </p:nvSpPr>
          <p:spPr>
            <a:xfrm>
              <a:off x="2613882" y="3633911"/>
              <a:ext cx="8673403" cy="649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790AB2-66DF-004D-8A3E-C81F2A7D6D2C}"/>
                </a:ext>
              </a:extLst>
            </p:cNvPr>
            <p:cNvSpPr/>
            <p:nvPr/>
          </p:nvSpPr>
          <p:spPr>
            <a:xfrm>
              <a:off x="2611567" y="4863550"/>
              <a:ext cx="8673403" cy="649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0DE7516-63D2-2645-8E83-D15C77F30830}"/>
                </a:ext>
              </a:extLst>
            </p:cNvPr>
            <p:cNvSpPr/>
            <p:nvPr/>
          </p:nvSpPr>
          <p:spPr>
            <a:xfrm>
              <a:off x="2703007" y="5970767"/>
              <a:ext cx="8673403" cy="649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5C738A9-9BCB-534A-805E-CBF70C1CB796}"/>
                </a:ext>
              </a:extLst>
            </p:cNvPr>
            <p:cNvSpPr/>
            <p:nvPr/>
          </p:nvSpPr>
          <p:spPr>
            <a:xfrm>
              <a:off x="2720021" y="2046765"/>
              <a:ext cx="1285051" cy="649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B5833A1-2F63-D24F-BA2C-956853AB7B90}"/>
                </a:ext>
              </a:extLst>
            </p:cNvPr>
            <p:cNvSpPr/>
            <p:nvPr/>
          </p:nvSpPr>
          <p:spPr>
            <a:xfrm>
              <a:off x="2720021" y="3170077"/>
              <a:ext cx="1285051" cy="649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ADBA565-F2A0-754A-9799-14DF7029000E}"/>
                </a:ext>
              </a:extLst>
            </p:cNvPr>
            <p:cNvSpPr/>
            <p:nvPr/>
          </p:nvSpPr>
          <p:spPr>
            <a:xfrm>
              <a:off x="2720021" y="4477427"/>
              <a:ext cx="1285051" cy="649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E5CA25A-2113-CF42-9BE3-98F928F11D9D}"/>
                </a:ext>
              </a:extLst>
            </p:cNvPr>
            <p:cNvSpPr/>
            <p:nvPr/>
          </p:nvSpPr>
          <p:spPr>
            <a:xfrm>
              <a:off x="2742056" y="5645855"/>
              <a:ext cx="1285051" cy="649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</p:grpSp>
    </p:spTree>
    <p:extLst>
      <p:ext uri="{BB962C8B-B14F-4D97-AF65-F5344CB8AC3E}">
        <p14:creationId xmlns:p14="http://schemas.microsoft.com/office/powerpoint/2010/main" val="38052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Embeddings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543A05-0D46-F535-A8B1-4C5D9DA267A3}"/>
              </a:ext>
            </a:extLst>
          </p:cNvPr>
          <p:cNvSpPr txBox="1"/>
          <p:nvPr/>
        </p:nvSpPr>
        <p:spPr>
          <a:xfrm>
            <a:off x="309962" y="1383284"/>
            <a:ext cx="420243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Trebuchet MS" panose="020B0703020202090204" pitchFamily="34" charset="0"/>
              </a:rPr>
              <a:t>HOW SIMILAR ARE TWO VECTORS?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D3938E-DF02-66CE-1157-21599602090D}"/>
              </a:ext>
            </a:extLst>
          </p:cNvPr>
          <p:cNvCxnSpPr>
            <a:cxnSpLocks/>
          </p:cNvCxnSpPr>
          <p:nvPr/>
        </p:nvCxnSpPr>
        <p:spPr>
          <a:xfrm flipV="1">
            <a:off x="273212" y="3683807"/>
            <a:ext cx="1588469" cy="23624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AA92776-E1E5-A7ED-65D5-FACB69187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445" y="3902881"/>
            <a:ext cx="323850" cy="2190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8D72426-58F4-6DA8-46B9-815AB1022168}"/>
              </a:ext>
            </a:extLst>
          </p:cNvPr>
          <p:cNvSpPr/>
          <p:nvPr/>
        </p:nvSpPr>
        <p:spPr>
          <a:xfrm>
            <a:off x="321192" y="1818154"/>
            <a:ext cx="82757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Trebuchet MS" panose="020B0703020202090204" pitchFamily="34" charset="0"/>
              </a:rPr>
              <a:t>DON'T FORGET: in our case the vectors have 512 elements and have a norm equal to  1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086123A-4F47-B814-7514-09455DF88F66}"/>
              </a:ext>
            </a:extLst>
          </p:cNvPr>
          <p:cNvGrpSpPr/>
          <p:nvPr/>
        </p:nvGrpSpPr>
        <p:grpSpPr>
          <a:xfrm>
            <a:off x="2071473" y="2488367"/>
            <a:ext cx="4010025" cy="767428"/>
            <a:chOff x="3139096" y="1965815"/>
            <a:chExt cx="5346700" cy="102323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687BEBE-5D81-92DC-BE00-3246EEE10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9096" y="2519152"/>
              <a:ext cx="5346700" cy="4699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2FF4636-E1FC-3719-9C09-A09DE8B35391}"/>
                </a:ext>
              </a:extLst>
            </p:cNvPr>
            <p:cNvSpPr/>
            <p:nvPr/>
          </p:nvSpPr>
          <p:spPr>
            <a:xfrm>
              <a:off x="3139096" y="1965815"/>
              <a:ext cx="2215564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rebuchet MS" panose="020B0703020202090204" pitchFamily="34" charset="0"/>
                </a:rPr>
                <a:t>DOT PRODUCT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3AE78649-D083-5D2A-6E71-81EB42552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473" y="3460090"/>
            <a:ext cx="2476500" cy="35242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4F4636B-5D39-9231-D507-FDAC63F7E7D0}"/>
              </a:ext>
            </a:extLst>
          </p:cNvPr>
          <p:cNvGrpSpPr/>
          <p:nvPr/>
        </p:nvGrpSpPr>
        <p:grpSpPr>
          <a:xfrm>
            <a:off x="679805" y="2978613"/>
            <a:ext cx="3681016" cy="1392605"/>
            <a:chOff x="1283537" y="2619476"/>
            <a:chExt cx="4908021" cy="185680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1E028D3-C8FB-8AC5-9243-463A0A7D1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30858" y="3942883"/>
              <a:ext cx="3060700" cy="5334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79908F4-79CC-B986-977B-FEFE756A6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83537" y="2619476"/>
              <a:ext cx="662200" cy="15372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DC56C7C-A98A-2D54-3B32-3D5CA91AA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58962" y="4266142"/>
              <a:ext cx="662200" cy="15372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64B676D-0F7F-A207-FDF1-7BCF4B0F7147}"/>
              </a:ext>
            </a:extLst>
          </p:cNvPr>
          <p:cNvGrpSpPr/>
          <p:nvPr/>
        </p:nvGrpSpPr>
        <p:grpSpPr>
          <a:xfrm>
            <a:off x="3714863" y="2764801"/>
            <a:ext cx="1355439" cy="621565"/>
            <a:chOff x="5330283" y="2334393"/>
            <a:chExt cx="1807252" cy="828753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7F99370-705D-C43F-E9ED-03F6B1EA9211}"/>
                </a:ext>
              </a:extLst>
            </p:cNvPr>
            <p:cNvCxnSpPr/>
            <p:nvPr/>
          </p:nvCxnSpPr>
          <p:spPr>
            <a:xfrm flipV="1">
              <a:off x="5330283" y="2335146"/>
              <a:ext cx="828000" cy="828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C84B8FE-5BE3-DA05-0301-3DF2A423AF74}"/>
                </a:ext>
              </a:extLst>
            </p:cNvPr>
            <p:cNvCxnSpPr/>
            <p:nvPr/>
          </p:nvCxnSpPr>
          <p:spPr>
            <a:xfrm flipV="1">
              <a:off x="6309535" y="2334393"/>
              <a:ext cx="828000" cy="828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0FC1195-B0F7-0D67-6C98-06A333B792C3}"/>
              </a:ext>
            </a:extLst>
          </p:cNvPr>
          <p:cNvCxnSpPr>
            <a:cxnSpLocks/>
          </p:cNvCxnSpPr>
          <p:nvPr/>
        </p:nvCxnSpPr>
        <p:spPr>
          <a:xfrm flipV="1">
            <a:off x="301332" y="2624174"/>
            <a:ext cx="238024" cy="126974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FED182E0-8049-2A24-2BE5-CEA2E6C02783}"/>
              </a:ext>
            </a:extLst>
          </p:cNvPr>
          <p:cNvGrpSpPr/>
          <p:nvPr/>
        </p:nvGrpSpPr>
        <p:grpSpPr>
          <a:xfrm>
            <a:off x="118356" y="3353003"/>
            <a:ext cx="708667" cy="654356"/>
            <a:chOff x="497445" y="3153497"/>
            <a:chExt cx="944889" cy="872474"/>
          </a:xfrm>
        </p:grpSpPr>
        <p:sp>
          <p:nvSpPr>
            <p:cNvPr id="6" name="Arc 5">
              <a:extLst>
                <a:ext uri="{FF2B5EF4-FFF2-40B4-BE49-F238E27FC236}">
                  <a16:creationId xmlns:a16="http://schemas.microsoft.com/office/drawing/2014/main" id="{34AA732B-786C-FEA7-C0B9-1F35A2EEA98F}"/>
                </a:ext>
              </a:extLst>
            </p:cNvPr>
            <p:cNvSpPr/>
            <p:nvPr/>
          </p:nvSpPr>
          <p:spPr>
            <a:xfrm rot="1495392">
              <a:off x="497445" y="3393337"/>
              <a:ext cx="615882" cy="632634"/>
            </a:xfrm>
            <a:prstGeom prst="arc">
              <a:avLst>
                <a:gd name="adj1" fmla="val 14993120"/>
                <a:gd name="adj2" fmla="val 24282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C91B5D8-D96C-8839-9B0A-2FC7F3987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62934" y="3153497"/>
              <a:ext cx="279400" cy="215900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284CF09D-3791-02AA-A43F-B214FACE26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276" y="2613015"/>
            <a:ext cx="314325" cy="21907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515A7F7-6B28-C62E-014E-5F97901D0DAD}"/>
              </a:ext>
            </a:extLst>
          </p:cNvPr>
          <p:cNvSpPr/>
          <p:nvPr/>
        </p:nvSpPr>
        <p:spPr>
          <a:xfrm>
            <a:off x="386096" y="5539678"/>
            <a:ext cx="80002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703020202090204" pitchFamily="34" charset="0"/>
              </a:rPr>
              <a:t>If the vectors are very different, the angle between them is large and the SCORE decreases significantly.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CF331A6-6FD4-B94F-D596-429278B625BA}"/>
              </a:ext>
            </a:extLst>
          </p:cNvPr>
          <p:cNvSpPr/>
          <p:nvPr/>
        </p:nvSpPr>
        <p:spPr>
          <a:xfrm>
            <a:off x="352701" y="4712881"/>
            <a:ext cx="80336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703020202090204" pitchFamily="34" charset="0"/>
              </a:rPr>
              <a:t>If the vectors are very similar, the angle between them is small and the SCORE is close to 1.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4A0813-289C-8A46-2C5C-D94CCB325E4D}"/>
              </a:ext>
            </a:extLst>
          </p:cNvPr>
          <p:cNvSpPr txBox="1"/>
          <p:nvPr/>
        </p:nvSpPr>
        <p:spPr>
          <a:xfrm>
            <a:off x="4672360" y="3441531"/>
            <a:ext cx="114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rebuchet MS" panose="020B0703020202090204" pitchFamily="34" charset="0"/>
              </a:rPr>
              <a:t>SCORE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AA2BDAD-112D-854D-4025-39A5821649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2395" y="3999078"/>
            <a:ext cx="201106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28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ACE2D4-4AEF-9640-9516-4BF260A1E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816" y="857250"/>
            <a:ext cx="7488524" cy="8758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799F56-4A9C-6845-A26B-33605D066D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4747"/>
          <a:stretch/>
        </p:blipFill>
        <p:spPr>
          <a:xfrm>
            <a:off x="1591815" y="857250"/>
            <a:ext cx="7488524" cy="4600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E1182E-C4F8-9543-A210-CBA2B0FEC243}"/>
              </a:ext>
            </a:extLst>
          </p:cNvPr>
          <p:cNvSpPr/>
          <p:nvPr/>
        </p:nvSpPr>
        <p:spPr>
          <a:xfrm>
            <a:off x="1354238" y="5770704"/>
            <a:ext cx="7856316" cy="1239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54C162-5CF2-B943-B888-932634EDEE9E}"/>
              </a:ext>
            </a:extLst>
          </p:cNvPr>
          <p:cNvSpPr txBox="1"/>
          <p:nvPr/>
        </p:nvSpPr>
        <p:spPr>
          <a:xfrm>
            <a:off x="37853" y="1241811"/>
            <a:ext cx="1316386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100" dirty="0">
                <a:solidFill>
                  <a:schemeClr val="accent2"/>
                </a:solidFill>
                <a:latin typeface="Gill Sans MT" panose="020B0502020104020203" pitchFamily="34" charset="77"/>
              </a:rPr>
              <a:t>Results </a:t>
            </a:r>
          </a:p>
          <a:p>
            <a:pPr algn="r"/>
            <a:r>
              <a:rPr lang="en-US" sz="2100" dirty="0">
                <a:solidFill>
                  <a:schemeClr val="accent2"/>
                </a:solidFill>
                <a:latin typeface="Gill Sans MT" panose="020B0502020104020203" pitchFamily="34" charset="77"/>
              </a:rPr>
              <a:t>for the </a:t>
            </a:r>
          </a:p>
          <a:p>
            <a:pPr algn="r"/>
            <a:r>
              <a:rPr lang="en-US" sz="2100" dirty="0">
                <a:solidFill>
                  <a:schemeClr val="accent2"/>
                </a:solidFill>
                <a:latin typeface="Gill Sans MT" panose="020B0502020104020203" pitchFamily="34" charset="77"/>
              </a:rPr>
              <a:t>50 models</a:t>
            </a:r>
            <a:endParaRPr lang="en-CL" sz="2100" dirty="0">
              <a:solidFill>
                <a:schemeClr val="accent2"/>
              </a:solidFill>
              <a:latin typeface="Gill Sans MT" panose="020B0502020104020203" pitchFamily="34" charset="77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59ED54B-1BFA-7242-B30B-EDD728B25208}"/>
              </a:ext>
            </a:extLst>
          </p:cNvPr>
          <p:cNvSpPr/>
          <p:nvPr/>
        </p:nvSpPr>
        <p:spPr>
          <a:xfrm>
            <a:off x="1655475" y="2807855"/>
            <a:ext cx="7424864" cy="17698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46C115-1CCE-D944-8AB7-1F91551C75F3}"/>
              </a:ext>
            </a:extLst>
          </p:cNvPr>
          <p:cNvSpPr/>
          <p:nvPr/>
        </p:nvSpPr>
        <p:spPr>
          <a:xfrm>
            <a:off x="7058356" y="758135"/>
            <a:ext cx="3223967" cy="5111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A8A841-26C8-8047-9990-476FB7B412CB}"/>
              </a:ext>
            </a:extLst>
          </p:cNvPr>
          <p:cNvSpPr/>
          <p:nvPr/>
        </p:nvSpPr>
        <p:spPr>
          <a:xfrm>
            <a:off x="3854238" y="758135"/>
            <a:ext cx="3223967" cy="5111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EF9129-C4B7-256B-1FF6-25EF6FD1787D}"/>
              </a:ext>
            </a:extLst>
          </p:cNvPr>
          <p:cNvSpPr/>
          <p:nvPr/>
        </p:nvSpPr>
        <p:spPr>
          <a:xfrm>
            <a:off x="1287684" y="-283330"/>
            <a:ext cx="7856316" cy="1239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882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xit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Right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xit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up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11111E-6 L 0.00026 -0.8650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43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8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95EF53-DC55-2AA2-B32D-098893FCE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73" y="1885679"/>
            <a:ext cx="4171950" cy="2800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BEEDD8-8926-3486-7AB2-438C21702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154" y="3429000"/>
            <a:ext cx="3000401" cy="1215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095FD0-4DE7-FC39-2D1D-11227A886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157" y="1928540"/>
            <a:ext cx="2985122" cy="120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9560ED-3B45-C35B-3415-B2FEA76B2BDB}"/>
              </a:ext>
            </a:extLst>
          </p:cNvPr>
          <p:cNvSpPr txBox="1"/>
          <p:nvPr/>
        </p:nvSpPr>
        <p:spPr>
          <a:xfrm>
            <a:off x="5139154" y="1748639"/>
            <a:ext cx="1393330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Images classified as Class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ACB87D-1E98-DD02-D7E4-7A6A759F303C}"/>
              </a:ext>
            </a:extLst>
          </p:cNvPr>
          <p:cNvSpPr txBox="1"/>
          <p:nvPr/>
        </p:nvSpPr>
        <p:spPr>
          <a:xfrm>
            <a:off x="5139154" y="3254076"/>
            <a:ext cx="1393330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Images classified as Class 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18984B-2379-41A7-DB8C-4DADF2DD89CD}"/>
              </a:ext>
            </a:extLst>
          </p:cNvPr>
          <p:cNvSpPr txBox="1"/>
          <p:nvPr/>
        </p:nvSpPr>
        <p:spPr>
          <a:xfrm>
            <a:off x="8124278" y="2083401"/>
            <a:ext cx="577402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correctly</a:t>
            </a: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classified</a:t>
            </a: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wrongly</a:t>
            </a: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classified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8CB15D-DD9C-9969-120C-E52A50E1D41B}"/>
              </a:ext>
            </a:extLst>
          </p:cNvPr>
          <p:cNvSpPr txBox="1"/>
          <p:nvPr/>
        </p:nvSpPr>
        <p:spPr>
          <a:xfrm>
            <a:off x="8124277" y="3590428"/>
            <a:ext cx="577402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correctly</a:t>
            </a: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classified</a:t>
            </a: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wrongly</a:t>
            </a: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classified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EAA085-7EF8-6062-FE9D-39E23E620D13}"/>
              </a:ext>
            </a:extLst>
          </p:cNvPr>
          <p:cNvSpPr>
            <a:spLocks noChangeAspect="1"/>
          </p:cNvSpPr>
          <p:nvPr/>
        </p:nvSpPr>
        <p:spPr>
          <a:xfrm>
            <a:off x="4926356" y="2193049"/>
            <a:ext cx="80999" cy="81000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A31F0F2-3EB3-8D84-47E3-206E83D4BF44}"/>
              </a:ext>
            </a:extLst>
          </p:cNvPr>
          <p:cNvSpPr>
            <a:spLocks noChangeAspect="1"/>
          </p:cNvSpPr>
          <p:nvPr/>
        </p:nvSpPr>
        <p:spPr>
          <a:xfrm>
            <a:off x="638761" y="2104993"/>
            <a:ext cx="80999" cy="81000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7BC6C5B-C3BD-BFE3-39E0-55F9F774EEFD}"/>
              </a:ext>
            </a:extLst>
          </p:cNvPr>
          <p:cNvSpPr>
            <a:spLocks noChangeAspect="1"/>
          </p:cNvSpPr>
          <p:nvPr/>
        </p:nvSpPr>
        <p:spPr>
          <a:xfrm>
            <a:off x="4926356" y="2769710"/>
            <a:ext cx="80999" cy="81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37B88E5-B95D-4B4B-90D3-6DE7AA5D1178}"/>
              </a:ext>
            </a:extLst>
          </p:cNvPr>
          <p:cNvGrpSpPr/>
          <p:nvPr/>
        </p:nvGrpSpPr>
        <p:grpSpPr>
          <a:xfrm>
            <a:off x="1162086" y="2104993"/>
            <a:ext cx="615931" cy="81000"/>
            <a:chOff x="1549448" y="1663657"/>
            <a:chExt cx="821241" cy="10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7658655-E159-F17B-6AFA-55646ABC04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9448" y="1663657"/>
              <a:ext cx="107999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5CECEE9-C3BD-60FF-FC02-5F81A947AF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62690" y="1663657"/>
              <a:ext cx="107999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359AF1D7-793E-A0DF-F939-2F38FAA223E7}"/>
              </a:ext>
            </a:extLst>
          </p:cNvPr>
          <p:cNvSpPr>
            <a:spLocks noChangeAspect="1"/>
          </p:cNvSpPr>
          <p:nvPr/>
        </p:nvSpPr>
        <p:spPr>
          <a:xfrm>
            <a:off x="4923834" y="3740450"/>
            <a:ext cx="80999" cy="81000"/>
          </a:xfrm>
          <a:prstGeom prst="ellipse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7F33326-9071-64F6-548D-68C92D22EE1A}"/>
              </a:ext>
            </a:extLst>
          </p:cNvPr>
          <p:cNvSpPr>
            <a:spLocks noChangeAspect="1"/>
          </p:cNvSpPr>
          <p:nvPr/>
        </p:nvSpPr>
        <p:spPr>
          <a:xfrm>
            <a:off x="4923833" y="4288563"/>
            <a:ext cx="80999" cy="81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6730C76-BD3B-8A6E-1AB2-0C5F59894B44}"/>
              </a:ext>
            </a:extLst>
          </p:cNvPr>
          <p:cNvSpPr>
            <a:spLocks noChangeAspect="1"/>
          </p:cNvSpPr>
          <p:nvPr/>
        </p:nvSpPr>
        <p:spPr>
          <a:xfrm>
            <a:off x="2771612" y="3370763"/>
            <a:ext cx="80999" cy="81000"/>
          </a:xfrm>
          <a:prstGeom prst="ellipse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49C2A4E-FBAD-6EB4-CF68-6FC15C696FCC}"/>
              </a:ext>
            </a:extLst>
          </p:cNvPr>
          <p:cNvSpPr>
            <a:spLocks noChangeAspect="1"/>
          </p:cNvSpPr>
          <p:nvPr/>
        </p:nvSpPr>
        <p:spPr>
          <a:xfrm>
            <a:off x="3312870" y="3370763"/>
            <a:ext cx="80999" cy="81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7DA6B4-E409-604E-BE25-1103F51CD82A}"/>
              </a:ext>
            </a:extLst>
          </p:cNvPr>
          <p:cNvSpPr/>
          <p:nvPr/>
        </p:nvSpPr>
        <p:spPr>
          <a:xfrm>
            <a:off x="4810711" y="1764637"/>
            <a:ext cx="4090951" cy="7526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7666449-3503-1F4A-8AFE-023B9742D0A9}"/>
              </a:ext>
            </a:extLst>
          </p:cNvPr>
          <p:cNvSpPr/>
          <p:nvPr/>
        </p:nvSpPr>
        <p:spPr>
          <a:xfrm>
            <a:off x="4893828" y="2515921"/>
            <a:ext cx="4090951" cy="643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094461D-E4C8-DF4D-A621-04FB383951D6}"/>
              </a:ext>
            </a:extLst>
          </p:cNvPr>
          <p:cNvSpPr/>
          <p:nvPr/>
        </p:nvSpPr>
        <p:spPr>
          <a:xfrm>
            <a:off x="4880146" y="3269768"/>
            <a:ext cx="4090951" cy="7526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50AC175-22A4-0C4D-BBB3-0AB7148F60B8}"/>
              </a:ext>
            </a:extLst>
          </p:cNvPr>
          <p:cNvSpPr/>
          <p:nvPr/>
        </p:nvSpPr>
        <p:spPr>
          <a:xfrm>
            <a:off x="4880145" y="4020240"/>
            <a:ext cx="4090951" cy="643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5F5BF8-81F3-C44D-8C79-5956420C2278}"/>
              </a:ext>
            </a:extLst>
          </p:cNvPr>
          <p:cNvSpPr txBox="1"/>
          <p:nvPr/>
        </p:nvSpPr>
        <p:spPr>
          <a:xfrm>
            <a:off x="473377" y="1048899"/>
            <a:ext cx="57983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accent2"/>
                </a:solidFill>
                <a:latin typeface="Gill Sans MT" panose="020B0502020104020203" pitchFamily="34" charset="77"/>
              </a:rPr>
              <a:t>Confusion Matrix for Best Model (</a:t>
            </a:r>
            <a:r>
              <a:rPr lang="en-US" sz="2100" dirty="0" err="1">
                <a:solidFill>
                  <a:schemeClr val="accent2"/>
                </a:solidFill>
                <a:latin typeface="Gill Sans MT" panose="020B0502020104020203" pitchFamily="34" charset="77"/>
              </a:rPr>
              <a:t>ViT</a:t>
            </a:r>
            <a:r>
              <a:rPr lang="en-US" sz="2100" dirty="0">
                <a:solidFill>
                  <a:schemeClr val="accent2"/>
                </a:solidFill>
                <a:latin typeface="Gill Sans MT" panose="020B0502020104020203" pitchFamily="34" charset="7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9507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95EF53-DC55-2AA2-B32D-098893FCE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73" y="1885679"/>
            <a:ext cx="4171950" cy="2800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BEEDD8-8926-3486-7AB2-438C21702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154" y="3429000"/>
            <a:ext cx="3000401" cy="1215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095FD0-4DE7-FC39-2D1D-11227A886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157" y="1928540"/>
            <a:ext cx="2985122" cy="120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9560ED-3B45-C35B-3415-B2FEA76B2BDB}"/>
              </a:ext>
            </a:extLst>
          </p:cNvPr>
          <p:cNvSpPr txBox="1"/>
          <p:nvPr/>
        </p:nvSpPr>
        <p:spPr>
          <a:xfrm>
            <a:off x="5139154" y="1748639"/>
            <a:ext cx="1393330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Images classified as Class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ACB87D-1E98-DD02-D7E4-7A6A759F303C}"/>
              </a:ext>
            </a:extLst>
          </p:cNvPr>
          <p:cNvSpPr txBox="1"/>
          <p:nvPr/>
        </p:nvSpPr>
        <p:spPr>
          <a:xfrm>
            <a:off x="5139154" y="3254076"/>
            <a:ext cx="1393330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Images classified as Class 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18984B-2379-41A7-DB8C-4DADF2DD89CD}"/>
              </a:ext>
            </a:extLst>
          </p:cNvPr>
          <p:cNvSpPr txBox="1"/>
          <p:nvPr/>
        </p:nvSpPr>
        <p:spPr>
          <a:xfrm>
            <a:off x="8124278" y="2083401"/>
            <a:ext cx="577402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correctly</a:t>
            </a: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classified</a:t>
            </a: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wrongly</a:t>
            </a: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classified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8CB15D-DD9C-9969-120C-E52A50E1D41B}"/>
              </a:ext>
            </a:extLst>
          </p:cNvPr>
          <p:cNvSpPr txBox="1"/>
          <p:nvPr/>
        </p:nvSpPr>
        <p:spPr>
          <a:xfrm>
            <a:off x="8124277" y="3590428"/>
            <a:ext cx="577402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correctly</a:t>
            </a: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classified</a:t>
            </a: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wrongly</a:t>
            </a:r>
          </a:p>
          <a:p>
            <a:r>
              <a:rPr lang="en-US" sz="750" dirty="0">
                <a:latin typeface="Arial" panose="020B0604020202020204" pitchFamily="34" charset="0"/>
                <a:cs typeface="Arial" panose="020B0604020202020204" pitchFamily="34" charset="0"/>
              </a:rPr>
              <a:t>classified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EAA085-7EF8-6062-FE9D-39E23E620D13}"/>
              </a:ext>
            </a:extLst>
          </p:cNvPr>
          <p:cNvSpPr>
            <a:spLocks noChangeAspect="1"/>
          </p:cNvSpPr>
          <p:nvPr/>
        </p:nvSpPr>
        <p:spPr>
          <a:xfrm>
            <a:off x="4926356" y="2193049"/>
            <a:ext cx="80999" cy="81000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A31F0F2-3EB3-8D84-47E3-206E83D4BF44}"/>
              </a:ext>
            </a:extLst>
          </p:cNvPr>
          <p:cNvSpPr>
            <a:spLocks noChangeAspect="1"/>
          </p:cNvSpPr>
          <p:nvPr/>
        </p:nvSpPr>
        <p:spPr>
          <a:xfrm>
            <a:off x="638761" y="2104993"/>
            <a:ext cx="80999" cy="81000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7BC6C5B-C3BD-BFE3-39E0-55F9F774EEFD}"/>
              </a:ext>
            </a:extLst>
          </p:cNvPr>
          <p:cNvSpPr>
            <a:spLocks noChangeAspect="1"/>
          </p:cNvSpPr>
          <p:nvPr/>
        </p:nvSpPr>
        <p:spPr>
          <a:xfrm>
            <a:off x="4926356" y="2769710"/>
            <a:ext cx="80999" cy="81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7658655-E159-F17B-6AFA-55646ABC044E}"/>
              </a:ext>
            </a:extLst>
          </p:cNvPr>
          <p:cNvSpPr>
            <a:spLocks noChangeAspect="1"/>
          </p:cNvSpPr>
          <p:nvPr/>
        </p:nvSpPr>
        <p:spPr>
          <a:xfrm>
            <a:off x="1162087" y="2104993"/>
            <a:ext cx="80999" cy="81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5CECEE9-C3BD-60FF-FC02-5F81A947AF02}"/>
              </a:ext>
            </a:extLst>
          </p:cNvPr>
          <p:cNvSpPr>
            <a:spLocks noChangeAspect="1"/>
          </p:cNvSpPr>
          <p:nvPr/>
        </p:nvSpPr>
        <p:spPr>
          <a:xfrm>
            <a:off x="1697018" y="2104993"/>
            <a:ext cx="80999" cy="81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9AF1D7-793E-A0DF-F939-2F38FAA223E7}"/>
              </a:ext>
            </a:extLst>
          </p:cNvPr>
          <p:cNvSpPr>
            <a:spLocks noChangeAspect="1"/>
          </p:cNvSpPr>
          <p:nvPr/>
        </p:nvSpPr>
        <p:spPr>
          <a:xfrm>
            <a:off x="4923834" y="3740450"/>
            <a:ext cx="80999" cy="81000"/>
          </a:xfrm>
          <a:prstGeom prst="ellipse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7F33326-9071-64F6-548D-68C92D22EE1A}"/>
              </a:ext>
            </a:extLst>
          </p:cNvPr>
          <p:cNvSpPr>
            <a:spLocks noChangeAspect="1"/>
          </p:cNvSpPr>
          <p:nvPr/>
        </p:nvSpPr>
        <p:spPr>
          <a:xfrm>
            <a:off x="4923833" y="4288563"/>
            <a:ext cx="80999" cy="81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6730C76-BD3B-8A6E-1AB2-0C5F59894B44}"/>
              </a:ext>
            </a:extLst>
          </p:cNvPr>
          <p:cNvSpPr>
            <a:spLocks noChangeAspect="1"/>
          </p:cNvSpPr>
          <p:nvPr/>
        </p:nvSpPr>
        <p:spPr>
          <a:xfrm>
            <a:off x="2771612" y="3370763"/>
            <a:ext cx="80999" cy="81000"/>
          </a:xfrm>
          <a:prstGeom prst="ellipse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49C2A4E-FBAD-6EB4-CF68-6FC15C696FCC}"/>
              </a:ext>
            </a:extLst>
          </p:cNvPr>
          <p:cNvSpPr>
            <a:spLocks noChangeAspect="1"/>
          </p:cNvSpPr>
          <p:nvPr/>
        </p:nvSpPr>
        <p:spPr>
          <a:xfrm>
            <a:off x="3312870" y="3370763"/>
            <a:ext cx="80999" cy="81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58238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D4A8EA12-B590-BEB2-34BE-5BE0EAD24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456" y="1594395"/>
            <a:ext cx="4891414" cy="40369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5CC891-DF1D-ACC8-FA0B-B4EEF530600E}"/>
              </a:ext>
            </a:extLst>
          </p:cNvPr>
          <p:cNvSpPr/>
          <p:nvPr/>
        </p:nvSpPr>
        <p:spPr>
          <a:xfrm>
            <a:off x="567427" y="1409569"/>
            <a:ext cx="1171937" cy="4791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9EE6E51-B029-F0E0-91F3-18DB7953CC6E}"/>
              </a:ext>
            </a:extLst>
          </p:cNvPr>
          <p:cNvGraphicFramePr>
            <a:graphicFrameLocks noGrp="1"/>
          </p:cNvGraphicFramePr>
          <p:nvPr/>
        </p:nvGraphicFramePr>
        <p:xfrm>
          <a:off x="6864733" y="1682843"/>
          <a:ext cx="538218" cy="35805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8218">
                  <a:extLst>
                    <a:ext uri="{9D8B030D-6E8A-4147-A177-3AD203B41FA5}">
                      <a16:colId xmlns:a16="http://schemas.microsoft.com/office/drawing/2014/main" val="2449536684"/>
                    </a:ext>
                  </a:extLst>
                </a:gridCol>
              </a:tblGrid>
              <a:tr h="255756">
                <a:tc>
                  <a:txBody>
                    <a:bodyPr/>
                    <a:lstStyle/>
                    <a:p>
                      <a:pPr algn="r" fontAlgn="b"/>
                      <a:r>
                        <a:rPr lang="en-AU" sz="7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2010</a:t>
                      </a:r>
                      <a:endParaRPr lang="en-AU" sz="7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7085208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r>
                        <a:rPr lang="en-AU" sz="7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2014</a:t>
                      </a: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6940301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endParaRPr lang="en-AU" sz="7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139947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endParaRPr lang="en-AU" sz="7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745344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r>
                        <a:rPr lang="en-AU" sz="7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2015</a:t>
                      </a: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3149717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r>
                        <a:rPr lang="en-AU" sz="7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</a:t>
                      </a: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021368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endParaRPr lang="en-AU" sz="7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370542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endParaRPr lang="en-AU" sz="7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5370233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r>
                        <a:rPr lang="en-AU" sz="7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</a:t>
                      </a: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5824643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endParaRPr lang="en-AU" sz="7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2449777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r>
                        <a:rPr lang="en-AU" sz="7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</a:t>
                      </a: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3462112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endParaRPr lang="en-AU" sz="7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96152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r>
                        <a:rPr lang="en-AU" sz="7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2020</a:t>
                      </a: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0875186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r" fontAlgn="b"/>
                      <a:r>
                        <a:rPr lang="en-AU" sz="7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2022</a:t>
                      </a: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94326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665D80B-FF52-D8E6-8917-07F5C5B99578}"/>
              </a:ext>
            </a:extLst>
          </p:cNvPr>
          <p:cNvGraphicFramePr>
            <a:graphicFrameLocks noGrp="1"/>
          </p:cNvGraphicFramePr>
          <p:nvPr/>
        </p:nvGraphicFramePr>
        <p:xfrm>
          <a:off x="6402621" y="1708885"/>
          <a:ext cx="442614" cy="35805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2614">
                  <a:extLst>
                    <a:ext uri="{9D8B030D-6E8A-4147-A177-3AD203B41FA5}">
                      <a16:colId xmlns:a16="http://schemas.microsoft.com/office/drawing/2014/main" val="1755583342"/>
                    </a:ext>
                  </a:extLst>
                </a:gridCol>
              </a:tblGrid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0.6286</a:t>
                      </a:r>
                      <a:endParaRPr lang="en-AU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398262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0.7190</a:t>
                      </a:r>
                      <a:endParaRPr lang="en-AU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865118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0.7095</a:t>
                      </a:r>
                      <a:endParaRPr lang="en-AU" sz="9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1600682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0.7524</a:t>
                      </a:r>
                      <a:endParaRPr lang="en-AU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730740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0.7619</a:t>
                      </a:r>
                      <a:endParaRPr lang="en-AU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104267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0.7667</a:t>
                      </a:r>
                      <a:endParaRPr lang="en-AU" sz="9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899324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0.7762</a:t>
                      </a:r>
                      <a:endParaRPr lang="en-AU" sz="9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431879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0.6667</a:t>
                      </a:r>
                      <a:endParaRPr lang="en-AU" sz="9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371738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0.7476</a:t>
                      </a:r>
                      <a:endParaRPr lang="en-AU" sz="9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1937618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0.7905</a:t>
                      </a:r>
                      <a:endParaRPr lang="en-AU" sz="9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8437868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0.8158</a:t>
                      </a:r>
                      <a:endParaRPr lang="en-AU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1048924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0.7524</a:t>
                      </a: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5405355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0.8429</a:t>
                      </a:r>
                      <a:endParaRPr lang="en-AU" sz="9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573722"/>
                  </a:ext>
                </a:extLst>
              </a:tr>
              <a:tr h="255756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0.8190</a:t>
                      </a:r>
                      <a:endParaRPr lang="en-AU" sz="9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8822616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B3440FB0-3F2D-B3E0-8C5D-929F884C11B0}"/>
              </a:ext>
            </a:extLst>
          </p:cNvPr>
          <p:cNvSpPr/>
          <p:nvPr/>
        </p:nvSpPr>
        <p:spPr>
          <a:xfrm>
            <a:off x="1121703" y="1643650"/>
            <a:ext cx="1171937" cy="3655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C27F7FF-A7B5-F7F8-C89A-66900300A69E}"/>
              </a:ext>
            </a:extLst>
          </p:cNvPr>
          <p:cNvGraphicFramePr>
            <a:graphicFrameLocks noGrp="1"/>
          </p:cNvGraphicFramePr>
          <p:nvPr/>
        </p:nvGraphicFramePr>
        <p:xfrm>
          <a:off x="1086319" y="1752293"/>
          <a:ext cx="1211605" cy="35338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1605">
                  <a:extLst>
                    <a:ext uri="{9D8B030D-6E8A-4147-A177-3AD203B41FA5}">
                      <a16:colId xmlns:a16="http://schemas.microsoft.com/office/drawing/2014/main" val="2449536684"/>
                    </a:ext>
                  </a:extLst>
                </a:gridCol>
              </a:tblGrid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ConvNet</a:t>
                      </a:r>
                      <a:endParaRPr lang="en-AU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7085208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AlexNet</a:t>
                      </a:r>
                      <a:endParaRPr lang="en-AU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6940301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GoogLeNet</a:t>
                      </a:r>
                      <a:endParaRPr lang="en-AU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139947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VGG</a:t>
                      </a:r>
                      <a:endParaRPr lang="en-AU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745344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ResNet</a:t>
                      </a:r>
                      <a:endParaRPr lang="en-AU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3149717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ResNeXt</a:t>
                      </a:r>
                      <a:endParaRPr lang="en-AU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021368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DenseNet</a:t>
                      </a:r>
                      <a:endParaRPr lang="en-AU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370542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SqueezeNet</a:t>
                      </a:r>
                      <a:endParaRPr lang="en-AU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5370233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ShuffleNet</a:t>
                      </a:r>
                      <a:endParaRPr lang="en-AU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5824643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MobileNet</a:t>
                      </a:r>
                      <a:endParaRPr lang="en-AU" sz="9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2449777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EfficientNet</a:t>
                      </a:r>
                      <a:endParaRPr lang="en-AU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3462112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ARLNET</a:t>
                      </a: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847031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ViT</a:t>
                      </a:r>
                      <a:endParaRPr lang="en-AU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0875186"/>
                  </a:ext>
                </a:extLst>
              </a:tr>
              <a:tr h="252417">
                <a:tc>
                  <a:txBody>
                    <a:bodyPr/>
                    <a:lstStyle/>
                    <a:p>
                      <a:pPr algn="r" fontAlgn="b"/>
                      <a:r>
                        <a:rPr lang="en-AU" sz="90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ConvNeXt</a:t>
                      </a:r>
                      <a:endParaRPr lang="en-AU" sz="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144" marR="7144" marT="7144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94326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060CD6A-2ECB-564E-93C6-72B73661CAEE}"/>
              </a:ext>
            </a:extLst>
          </p:cNvPr>
          <p:cNvSpPr txBox="1"/>
          <p:nvPr/>
        </p:nvSpPr>
        <p:spPr>
          <a:xfrm>
            <a:off x="30098" y="927857"/>
            <a:ext cx="698652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chemeClr val="accent2"/>
                </a:solidFill>
                <a:latin typeface="Gill Sans MT" panose="020B0502020104020203" pitchFamily="34" charset="77"/>
              </a:rPr>
              <a:t>Accuracy on testing subset for each architecture</a:t>
            </a:r>
            <a:endParaRPr lang="en-CL" sz="2700" dirty="0">
              <a:solidFill>
                <a:schemeClr val="accent2"/>
              </a:solidFill>
              <a:latin typeface="Gill Sans MT" panose="020B0502020104020203" pitchFamily="34" charset="77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3B9393A-59D0-9742-AF71-B82AB4F28A7B}"/>
              </a:ext>
            </a:extLst>
          </p:cNvPr>
          <p:cNvSpPr/>
          <p:nvPr/>
        </p:nvSpPr>
        <p:spPr>
          <a:xfrm>
            <a:off x="1653663" y="4833782"/>
            <a:ext cx="5749288" cy="23781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0ED0722-A4D0-AE5F-69CF-E65AA643D56B}"/>
              </a:ext>
            </a:extLst>
          </p:cNvPr>
          <p:cNvCxnSpPr>
            <a:cxnSpLocks/>
          </p:cNvCxnSpPr>
          <p:nvPr/>
        </p:nvCxnSpPr>
        <p:spPr>
          <a:xfrm>
            <a:off x="5422392" y="1786399"/>
            <a:ext cx="980229" cy="3512680"/>
          </a:xfrm>
          <a:prstGeom prst="line">
            <a:avLst/>
          </a:prstGeom>
          <a:ln w="19050">
            <a:prstDash val="dash"/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34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Embeddings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in NLP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67A88-76FC-B5A0-6DF1-FA3D208B55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523"/>
          <a:stretch/>
        </p:blipFill>
        <p:spPr>
          <a:xfrm>
            <a:off x="548639" y="1124747"/>
            <a:ext cx="875211" cy="49742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A60F1F-7027-DF6B-7F9F-4451396EC2D6}"/>
              </a:ext>
            </a:extLst>
          </p:cNvPr>
          <p:cNvSpPr txBox="1"/>
          <p:nvPr/>
        </p:nvSpPr>
        <p:spPr>
          <a:xfrm>
            <a:off x="561703" y="6382769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Adapted from: </a:t>
            </a:r>
            <a:r>
              <a:rPr lang="en-US" sz="1000" b="0" i="0" dirty="0" err="1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Rozado</a:t>
            </a:r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, D. (2020). Wide range screening of algorithmic bias in word embedding models using large sentiment lexicons reveals underreported bias types. </a:t>
            </a:r>
            <a:r>
              <a:rPr lang="en-US" sz="1000" b="0" i="1" dirty="0" err="1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PloS</a:t>
            </a:r>
            <a:r>
              <a:rPr lang="en-US" sz="1000" b="0" i="1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 one</a:t>
            </a:r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, </a:t>
            </a:r>
            <a:r>
              <a:rPr lang="en-US" sz="1000" b="0" i="1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15</a:t>
            </a:r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(4), e0231189.</a:t>
            </a:r>
            <a:endParaRPr lang="es-ES_tradnl" sz="1000" dirty="0">
              <a:solidFill>
                <a:schemeClr val="bg2"/>
              </a:solidFill>
              <a:latin typeface="Trebuchet MS" panose="020B070302020209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81A1C5-1B61-EC6A-200E-54E0C0AE50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22"/>
          <a:stretch/>
        </p:blipFill>
        <p:spPr>
          <a:xfrm>
            <a:off x="2704011" y="1124746"/>
            <a:ext cx="6087292" cy="49742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D64FA07-2A47-9126-315F-C82003327451}"/>
              </a:ext>
            </a:extLst>
          </p:cNvPr>
          <p:cNvSpPr/>
          <p:nvPr/>
        </p:nvSpPr>
        <p:spPr>
          <a:xfrm>
            <a:off x="1332411" y="1410789"/>
            <a:ext cx="378823" cy="40102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9341D2-3477-557F-8F9C-D0BBAB6E6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234" y="1628407"/>
            <a:ext cx="688340" cy="2270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C96BC5-F57C-5D3F-93F4-A8F139F62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234" y="2061060"/>
            <a:ext cx="688340" cy="2270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106F19-F08B-FEBD-4119-A6D9350ED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242" y="2484686"/>
            <a:ext cx="688340" cy="2270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930194-6B46-0266-442E-7328CD52C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242" y="2917339"/>
            <a:ext cx="688340" cy="2270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06E841-E13D-CC4A-29B0-FEDC9FFE9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215" y="3655280"/>
            <a:ext cx="688340" cy="2270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23EB56-7392-54DA-AA02-AD0559CBA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215" y="4087933"/>
            <a:ext cx="688340" cy="2270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7231C9-394B-A979-8604-1BF337B55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223" y="4511559"/>
            <a:ext cx="688340" cy="2270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1C6086-113D-C2AD-D217-F3425D0C0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223" y="4944212"/>
            <a:ext cx="688340" cy="2270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DF86DB-1A99-F898-35A4-1FE74EF55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945" y="5439488"/>
            <a:ext cx="685800" cy="2316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FD01D7F-0673-D7D7-AF4C-9DE058560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4828" y="5741322"/>
            <a:ext cx="140602" cy="2516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D254956-37D4-7E94-CA0D-6B807ECF5005}"/>
              </a:ext>
            </a:extLst>
          </p:cNvPr>
          <p:cNvSpPr txBox="1"/>
          <p:nvPr/>
        </p:nvSpPr>
        <p:spPr>
          <a:xfrm>
            <a:off x="809934" y="5686894"/>
            <a:ext cx="58227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Token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C7396A-519B-7150-E55B-FC5E53FA4248}"/>
              </a:ext>
            </a:extLst>
          </p:cNvPr>
          <p:cNvSpPr txBox="1"/>
          <p:nvPr/>
        </p:nvSpPr>
        <p:spPr>
          <a:xfrm>
            <a:off x="3508803" y="5686040"/>
            <a:ext cx="138217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Token </a:t>
            </a:r>
            <a:r>
              <a:rPr lang="es-ES_tradnl" sz="1200" dirty="0" err="1">
                <a:latin typeface="Trebuchet MS" panose="020B0703020202090204" pitchFamily="34" charset="0"/>
              </a:rPr>
              <a:t>embedding</a:t>
            </a:r>
            <a:endParaRPr lang="es-ES_tradnl" sz="1200" dirty="0">
              <a:latin typeface="Trebuchet MS" panose="020B070302020209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94960E-A619-AC4B-E31F-E65CC68EADDE}"/>
              </a:ext>
            </a:extLst>
          </p:cNvPr>
          <p:cNvSpPr txBox="1"/>
          <p:nvPr/>
        </p:nvSpPr>
        <p:spPr>
          <a:xfrm>
            <a:off x="7812913" y="5592660"/>
            <a:ext cx="57259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token</a:t>
            </a:r>
          </a:p>
        </p:txBody>
      </p:sp>
    </p:spTree>
    <p:extLst>
      <p:ext uri="{BB962C8B-B14F-4D97-AF65-F5344CB8AC3E}">
        <p14:creationId xmlns:p14="http://schemas.microsoft.com/office/powerpoint/2010/main" val="1515656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05006"/>
            <a:ext cx="8229600" cy="11430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FF930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Embeddings </a:t>
            </a:r>
            <a:r>
              <a:rPr lang="en-US" sz="3600" dirty="0">
                <a:solidFill>
                  <a:srgbClr val="0070C0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in NLP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A60F1F-7027-DF6B-7F9F-4451396EC2D6}"/>
              </a:ext>
            </a:extLst>
          </p:cNvPr>
          <p:cNvSpPr txBox="1"/>
          <p:nvPr/>
        </p:nvSpPr>
        <p:spPr>
          <a:xfrm>
            <a:off x="561703" y="6382769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Adapted from: Umar Jamil: Attention is all you need (Transformer) – Model explanation. </a:t>
            </a:r>
          </a:p>
          <a:p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  <a:hlinkClick r:id="rId2"/>
              </a:rPr>
              <a:t>https://github.com/hkproj/transformer-from-scratch-notes</a:t>
            </a:r>
            <a:r>
              <a:rPr lang="en-US" sz="1000" b="0" i="0" dirty="0">
                <a:solidFill>
                  <a:schemeClr val="bg2"/>
                </a:solidFill>
                <a:effectLst/>
                <a:latin typeface="Trebuchet MS" panose="020B0703020202090204" pitchFamily="34" charset="0"/>
              </a:rPr>
              <a:t> </a:t>
            </a:r>
            <a:endParaRPr lang="es-ES_tradnl" sz="1000" dirty="0">
              <a:solidFill>
                <a:schemeClr val="bg2"/>
              </a:solidFill>
              <a:latin typeface="Trebuchet MS" panose="020B070302020209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6D6E8C-8027-6977-0535-0DEE5F3CA5F0}"/>
              </a:ext>
            </a:extLst>
          </p:cNvPr>
          <p:cNvGrpSpPr/>
          <p:nvPr/>
        </p:nvGrpSpPr>
        <p:grpSpPr>
          <a:xfrm rot="5400000">
            <a:off x="3972332" y="-614302"/>
            <a:ext cx="1153135" cy="5885974"/>
            <a:chOff x="1707242" y="2547840"/>
            <a:chExt cx="700313" cy="22937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106F19-F08B-FEBD-4119-A6D9350ED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7242" y="2547840"/>
              <a:ext cx="688340" cy="22700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0930194-6B46-0266-442E-7328CD52C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7242" y="2962449"/>
              <a:ext cx="688340" cy="22700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C06E841-E13D-CC4A-29B0-FEDC9FFE9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9215" y="3375288"/>
              <a:ext cx="688340" cy="22700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E23EB56-7392-54DA-AA02-AD0559CBA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9215" y="3785386"/>
              <a:ext cx="688340" cy="22700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37231C9-394B-A979-8604-1BF337B55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5223" y="4204501"/>
              <a:ext cx="688340" cy="22700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1C6086-113D-C2AD-D217-F3425D0C0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5223" y="4614599"/>
              <a:ext cx="688340" cy="22700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4E02207F-E26C-A52E-79A1-9C192CD3030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3959" b="13959"/>
          <a:stretch/>
        </p:blipFill>
        <p:spPr>
          <a:xfrm>
            <a:off x="1289349" y="3179099"/>
            <a:ext cx="6479178" cy="289675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73F0043-C7E2-D6A9-ABBC-F7416D32B01E}"/>
              </a:ext>
            </a:extLst>
          </p:cNvPr>
          <p:cNvSpPr txBox="1"/>
          <p:nvPr/>
        </p:nvSpPr>
        <p:spPr>
          <a:xfrm>
            <a:off x="1513312" y="1352914"/>
            <a:ext cx="600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YOUR        CAT            IS             A         LOVELY        CAT</a:t>
            </a:r>
          </a:p>
        </p:txBody>
      </p:sp>
    </p:spTree>
    <p:extLst>
      <p:ext uri="{BB962C8B-B14F-4D97-AF65-F5344CB8AC3E}">
        <p14:creationId xmlns:p14="http://schemas.microsoft.com/office/powerpoint/2010/main" val="1315446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/>
    </p:bld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2007</TotalTime>
  <Words>2079</Words>
  <Application>Microsoft Macintosh PowerPoint</Application>
  <PresentationFormat>On-screen Show (4:3)</PresentationFormat>
  <Paragraphs>538</Paragraphs>
  <Slides>73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1" baseType="lpstr">
      <vt:lpstr>Arial</vt:lpstr>
      <vt:lpstr>Calibri</vt:lpstr>
      <vt:lpstr>Consolas</vt:lpstr>
      <vt:lpstr>Gill Sans MT</vt:lpstr>
      <vt:lpstr>Monaco</vt:lpstr>
      <vt:lpstr>Times New Roman</vt:lpstr>
      <vt:lpstr>Trebuchet MS</vt:lpstr>
      <vt:lpstr>Diseño predeterminado</vt:lpstr>
      <vt:lpstr>PowerPoint Presentation</vt:lpstr>
      <vt:lpstr>Transformers</vt:lpstr>
      <vt:lpstr>Transformers</vt:lpstr>
      <vt:lpstr>Embeddings</vt:lpstr>
      <vt:lpstr>Embeddings</vt:lpstr>
      <vt:lpstr>Embeddings</vt:lpstr>
      <vt:lpstr>Embeddings</vt:lpstr>
      <vt:lpstr>Embeddings in NLP</vt:lpstr>
      <vt:lpstr>Embeddings in NLP</vt:lpstr>
      <vt:lpstr>Transformers</vt:lpstr>
      <vt:lpstr>Positional Encoding (PE)</vt:lpstr>
      <vt:lpstr>Positional Encoding</vt:lpstr>
      <vt:lpstr>Positional Encoding</vt:lpstr>
      <vt:lpstr>Positional Encoding</vt:lpstr>
      <vt:lpstr>Transformers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Transformers</vt:lpstr>
      <vt:lpstr>Multi-Head Attention (MHA)</vt:lpstr>
      <vt:lpstr>Multi-Head Attention (MHA)</vt:lpstr>
      <vt:lpstr>Query, Key and Value</vt:lpstr>
      <vt:lpstr>Query, Key and Value</vt:lpstr>
      <vt:lpstr>Transformers</vt:lpstr>
      <vt:lpstr>Layer Normalization</vt:lpstr>
      <vt:lpstr>Transformers</vt:lpstr>
      <vt:lpstr>Masked Multi-Head Attention</vt:lpstr>
      <vt:lpstr>The Whole Model (for translation)</vt:lpstr>
      <vt:lpstr>Training</vt:lpstr>
      <vt:lpstr>Testing</vt:lpstr>
      <vt:lpstr>Testing</vt:lpstr>
      <vt:lpstr>Testing</vt:lpstr>
      <vt:lpstr>Testing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Visual Transformer (ViT)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50</cp:revision>
  <dcterms:created xsi:type="dcterms:W3CDTF">2020-06-03T16:36:13Z</dcterms:created>
  <dcterms:modified xsi:type="dcterms:W3CDTF">2023-11-07T13:38:02Z</dcterms:modified>
</cp:coreProperties>
</file>